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Lst>
  <p:notesMasterIdLst>
    <p:notesMasterId r:id="rId110"/>
  </p:notesMasterIdLst>
  <p:sldIdLst>
    <p:sldId id="383" r:id="rId4"/>
    <p:sldId id="384" r:id="rId5"/>
    <p:sldId id="385" r:id="rId6"/>
    <p:sldId id="309" r:id="rId7"/>
    <p:sldId id="386" r:id="rId8"/>
    <p:sldId id="387" r:id="rId9"/>
    <p:sldId id="388" r:id="rId10"/>
    <p:sldId id="313" r:id="rId11"/>
    <p:sldId id="389" r:id="rId12"/>
    <p:sldId id="390" r:id="rId13"/>
    <p:sldId id="391" r:id="rId14"/>
    <p:sldId id="392" r:id="rId15"/>
    <p:sldId id="393" r:id="rId16"/>
    <p:sldId id="394" r:id="rId17"/>
    <p:sldId id="395" r:id="rId18"/>
    <p:sldId id="396" r:id="rId19"/>
    <p:sldId id="398" r:id="rId20"/>
    <p:sldId id="397" r:id="rId21"/>
    <p:sldId id="404" r:id="rId22"/>
    <p:sldId id="405" r:id="rId23"/>
    <p:sldId id="406" r:id="rId24"/>
    <p:sldId id="407" r:id="rId25"/>
    <p:sldId id="409" r:id="rId26"/>
    <p:sldId id="408" r:id="rId27"/>
    <p:sldId id="410" r:id="rId28"/>
    <p:sldId id="412" r:id="rId29"/>
    <p:sldId id="413" r:id="rId30"/>
    <p:sldId id="414" r:id="rId31"/>
    <p:sldId id="415" r:id="rId32"/>
    <p:sldId id="416" r:id="rId33"/>
    <p:sldId id="417" r:id="rId34"/>
    <p:sldId id="418" r:id="rId35"/>
    <p:sldId id="419" r:id="rId36"/>
    <p:sldId id="420" r:id="rId37"/>
    <p:sldId id="421" r:id="rId38"/>
    <p:sldId id="422" r:id="rId39"/>
    <p:sldId id="423" r:id="rId40"/>
    <p:sldId id="424" r:id="rId41"/>
    <p:sldId id="425" r:id="rId42"/>
    <p:sldId id="426" r:id="rId43"/>
    <p:sldId id="427" r:id="rId44"/>
    <p:sldId id="428" r:id="rId45"/>
    <p:sldId id="429" r:id="rId46"/>
    <p:sldId id="430" r:id="rId47"/>
    <p:sldId id="444" r:id="rId48"/>
    <p:sldId id="445" r:id="rId49"/>
    <p:sldId id="446" r:id="rId50"/>
    <p:sldId id="447" r:id="rId51"/>
    <p:sldId id="448" r:id="rId52"/>
    <p:sldId id="449" r:id="rId53"/>
    <p:sldId id="450" r:id="rId54"/>
    <p:sldId id="451" r:id="rId55"/>
    <p:sldId id="452" r:id="rId56"/>
    <p:sldId id="453" r:id="rId57"/>
    <p:sldId id="454" r:id="rId58"/>
    <p:sldId id="455" r:id="rId59"/>
    <p:sldId id="456" r:id="rId60"/>
    <p:sldId id="457" r:id="rId61"/>
    <p:sldId id="458" r:id="rId62"/>
    <p:sldId id="461" r:id="rId63"/>
    <p:sldId id="460" r:id="rId64"/>
    <p:sldId id="464" r:id="rId65"/>
    <p:sldId id="462" r:id="rId66"/>
    <p:sldId id="463" r:id="rId67"/>
    <p:sldId id="465" r:id="rId68"/>
    <p:sldId id="488" r:id="rId69"/>
    <p:sldId id="468" r:id="rId70"/>
    <p:sldId id="469" r:id="rId71"/>
    <p:sldId id="470" r:id="rId72"/>
    <p:sldId id="471" r:id="rId73"/>
    <p:sldId id="472" r:id="rId74"/>
    <p:sldId id="473" r:id="rId75"/>
    <p:sldId id="474" r:id="rId76"/>
    <p:sldId id="475" r:id="rId77"/>
    <p:sldId id="476" r:id="rId78"/>
    <p:sldId id="477" r:id="rId79"/>
    <p:sldId id="478" r:id="rId80"/>
    <p:sldId id="479" r:id="rId81"/>
    <p:sldId id="480" r:id="rId82"/>
    <p:sldId id="481" r:id="rId83"/>
    <p:sldId id="482" r:id="rId84"/>
    <p:sldId id="483" r:id="rId85"/>
    <p:sldId id="484" r:id="rId86"/>
    <p:sldId id="485" r:id="rId87"/>
    <p:sldId id="486" r:id="rId88"/>
    <p:sldId id="487" r:id="rId89"/>
    <p:sldId id="489" r:id="rId90"/>
    <p:sldId id="494" r:id="rId91"/>
    <p:sldId id="495" r:id="rId92"/>
    <p:sldId id="496" r:id="rId93"/>
    <p:sldId id="497" r:id="rId94"/>
    <p:sldId id="498" r:id="rId95"/>
    <p:sldId id="499" r:id="rId96"/>
    <p:sldId id="500" r:id="rId97"/>
    <p:sldId id="501" r:id="rId98"/>
    <p:sldId id="502" r:id="rId99"/>
    <p:sldId id="503" r:id="rId100"/>
    <p:sldId id="490" r:id="rId101"/>
    <p:sldId id="505" r:id="rId102"/>
    <p:sldId id="504" r:id="rId103"/>
    <p:sldId id="506" r:id="rId104"/>
    <p:sldId id="507" r:id="rId105"/>
    <p:sldId id="491" r:id="rId106"/>
    <p:sldId id="492" r:id="rId107"/>
    <p:sldId id="493" r:id="rId108"/>
    <p:sldId id="467" r:id="rId109"/>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05"/>
    <p:restoredTop sz="87363" autoAdjust="0"/>
  </p:normalViewPr>
  <p:slideViewPr>
    <p:cSldViewPr>
      <p:cViewPr>
        <p:scale>
          <a:sx n="100" d="100"/>
          <a:sy n="100" d="100"/>
        </p:scale>
        <p:origin x="432"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slide" Target="slides/slide105.xml"/><Relationship Id="rId109" Type="http://schemas.openxmlformats.org/officeDocument/2006/relationships/slide" Target="slides/slide10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notesMaster" Target="notesMasters/notesMaster1.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 Id="rId3" Type="http://schemas.openxmlformats.org/officeDocument/2006/relationships/hyperlink" Target="http://developer.android.com/reference/android/view/ViewGroup.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4" Type="http://schemas.openxmlformats.org/officeDocument/2006/relationships/hyperlink" Target="http://developer.android.com/reference/android/app/Instrumentation.html"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95325"/>
            <a:ext cx="4570412" cy="3427413"/>
          </a:xfrm>
        </p:spPr>
      </p:sp>
      <p:sp>
        <p:nvSpPr>
          <p:cNvPr id="3" name="Notes Placeholder 2"/>
          <p:cNvSpPr>
            <a:spLocks noGrp="1"/>
          </p:cNvSpPr>
          <p:nvPr>
            <p:ph type="body" idx="1"/>
          </p:nvPr>
        </p:nvSpPr>
        <p:spPr/>
        <p:txBody>
          <a:bodyPr/>
          <a:lstStyle/>
          <a:p>
            <a:pPr defTabSz="914400" eaLnBrk="1" fontAlgn="auto" hangingPunct="1">
              <a:spcBef>
                <a:spcPts val="0"/>
              </a:spcBef>
              <a:spcAft>
                <a:spcPts val="0"/>
              </a:spcAft>
              <a:buClrTx/>
              <a:buSzTx/>
              <a:buFontTx/>
              <a:buNone/>
              <a:defRPr/>
            </a:pPr>
            <a:endParaRPr lang="en-US" dirty="0"/>
          </a:p>
        </p:txBody>
      </p:sp>
      <p:sp>
        <p:nvSpPr>
          <p:cNvPr id="4" name="Slide Number Placeholder 3"/>
          <p:cNvSpPr>
            <a:spLocks noGrp="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4E8B117-14B1-B74E-86D2-240C92325615}" type="slidenum">
              <a:rPr lang="en-US" altLang="en-US">
                <a:ea typeface="Lucida Sans Unicode" charset="0"/>
                <a:cs typeface="Lucida Sans Unicode" charset="0"/>
              </a:rPr>
              <a:pPr/>
              <a:t>1</a:t>
            </a:fld>
            <a:endParaRPr lang="en-US" altLang="en-US">
              <a:ea typeface="Lucida Sans Unicode" charset="0"/>
              <a:cs typeface="Lucida Sans Unicode" charset="0"/>
            </a:endParaRPr>
          </a:p>
        </p:txBody>
      </p:sp>
    </p:spTree>
    <p:extLst>
      <p:ext uri="{BB962C8B-B14F-4D97-AF65-F5344CB8AC3E}">
        <p14:creationId xmlns:p14="http://schemas.microsoft.com/office/powerpoint/2010/main" val="140296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27</a:t>
            </a:fld>
            <a:endParaRPr lang="en-US"/>
          </a:p>
        </p:txBody>
      </p:sp>
    </p:spTree>
    <p:extLst>
      <p:ext uri="{BB962C8B-B14F-4D97-AF65-F5344CB8AC3E}">
        <p14:creationId xmlns:p14="http://schemas.microsoft.com/office/powerpoint/2010/main" val="73204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extLst>
      <p:ext uri="{BB962C8B-B14F-4D97-AF65-F5344CB8AC3E}">
        <p14:creationId xmlns:p14="http://schemas.microsoft.com/office/powerpoint/2010/main" val="698778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extLst>
      <p:ext uri="{BB962C8B-B14F-4D97-AF65-F5344CB8AC3E}">
        <p14:creationId xmlns:p14="http://schemas.microsoft.com/office/powerpoint/2010/main" val="67240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40</a:t>
            </a:fld>
            <a:endParaRPr lang="en-US"/>
          </a:p>
        </p:txBody>
      </p:sp>
    </p:spTree>
    <p:extLst>
      <p:ext uri="{BB962C8B-B14F-4D97-AF65-F5344CB8AC3E}">
        <p14:creationId xmlns:p14="http://schemas.microsoft.com/office/powerpoint/2010/main" val="2101045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44</a:t>
            </a:fld>
            <a:endParaRPr lang="en-US"/>
          </a:p>
        </p:txBody>
      </p:sp>
    </p:spTree>
    <p:extLst>
      <p:ext uri="{BB962C8B-B14F-4D97-AF65-F5344CB8AC3E}">
        <p14:creationId xmlns:p14="http://schemas.microsoft.com/office/powerpoint/2010/main" val="977530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45</a:t>
            </a:fld>
            <a:endParaRPr lang="en-US"/>
          </a:p>
        </p:txBody>
      </p:sp>
    </p:spTree>
    <p:extLst>
      <p:ext uri="{BB962C8B-B14F-4D97-AF65-F5344CB8AC3E}">
        <p14:creationId xmlns:p14="http://schemas.microsoft.com/office/powerpoint/2010/main" val="1348361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51</a:t>
            </a:fld>
            <a:endParaRPr lang="en-US"/>
          </a:p>
        </p:txBody>
      </p:sp>
    </p:spTree>
    <p:extLst>
      <p:ext uri="{BB962C8B-B14F-4D97-AF65-F5344CB8AC3E}">
        <p14:creationId xmlns:p14="http://schemas.microsoft.com/office/powerpoint/2010/main" val="169848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63</a:t>
            </a:fld>
            <a:endParaRPr lang="en-US"/>
          </a:p>
        </p:txBody>
      </p:sp>
    </p:spTree>
    <p:extLst>
      <p:ext uri="{BB962C8B-B14F-4D97-AF65-F5344CB8AC3E}">
        <p14:creationId xmlns:p14="http://schemas.microsoft.com/office/powerpoint/2010/main" val="203265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66</a:t>
            </a:fld>
            <a:endParaRPr lang="en-US"/>
          </a:p>
        </p:txBody>
      </p:sp>
    </p:spTree>
    <p:extLst>
      <p:ext uri="{BB962C8B-B14F-4D97-AF65-F5344CB8AC3E}">
        <p14:creationId xmlns:p14="http://schemas.microsoft.com/office/powerpoint/2010/main" val="494220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67</a:t>
            </a:fld>
            <a:endParaRPr lang="en-US"/>
          </a:p>
        </p:txBody>
      </p:sp>
    </p:spTree>
    <p:extLst>
      <p:ext uri="{BB962C8B-B14F-4D97-AF65-F5344CB8AC3E}">
        <p14:creationId xmlns:p14="http://schemas.microsoft.com/office/powerpoint/2010/main" val="46674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C5193349-7175-8749-84FC-771B35EE92B1}" type="slidenum">
              <a:rPr lang="en-AU" altLang="en-US"/>
              <a:pPr/>
              <a:t>2</a:t>
            </a:fld>
            <a:endParaRPr lang="en-AU" altLang="en-US"/>
          </a:p>
        </p:txBody>
      </p:sp>
      <p:sp>
        <p:nvSpPr>
          <p:cNvPr id="5939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SzPct val="100000"/>
            </a:pPr>
            <a:fld id="{9D838FC0-7AE0-E247-A252-0E5B702DE265}" type="slidenum">
              <a:rPr lang="en-AU" altLang="en-US" sz="1400">
                <a:ea typeface="Lucida Sans Unicode" charset="0"/>
                <a:cs typeface="Lucida Sans Unicode" charset="0"/>
              </a:rPr>
              <a:pPr algn="r" defTabSz="449263" hangingPunct="0">
                <a:lnSpc>
                  <a:spcPct val="87000"/>
                </a:lnSpc>
                <a:buSzPct val="100000"/>
              </a:pPr>
              <a:t>2</a:t>
            </a:fld>
            <a:endParaRPr lang="en-AU" altLang="en-US" sz="1400">
              <a:ea typeface="Lucida Sans Unicode" charset="0"/>
              <a:cs typeface="Lucida Sans Unicode" charset="0"/>
            </a:endParaRPr>
          </a:p>
        </p:txBody>
      </p:sp>
      <p:sp>
        <p:nvSpPr>
          <p:cNvPr id="59394" name="Text Box 2"/>
          <p:cNvSpPr txBox="1">
            <a:spLocks noGrp="1" noRot="1" noChangeAspect="1" noChangeArrowheads="1"/>
          </p:cNvSpPr>
          <p:nvPr>
            <p:ph type="sldImg"/>
          </p:nvPr>
        </p:nvSpPr>
        <p:spPr bwMode="auto">
          <a:xfrm>
            <a:off x="1141413"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5" name="Text Box 3"/>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25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68</a:t>
            </a:fld>
            <a:endParaRPr lang="en-US"/>
          </a:p>
        </p:txBody>
      </p:sp>
    </p:spTree>
    <p:extLst>
      <p:ext uri="{BB962C8B-B14F-4D97-AF65-F5344CB8AC3E}">
        <p14:creationId xmlns:p14="http://schemas.microsoft.com/office/powerpoint/2010/main" val="604303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69</a:t>
            </a:fld>
            <a:endParaRPr lang="en-US"/>
          </a:p>
        </p:txBody>
      </p:sp>
    </p:spTree>
    <p:extLst>
      <p:ext uri="{BB962C8B-B14F-4D97-AF65-F5344CB8AC3E}">
        <p14:creationId xmlns:p14="http://schemas.microsoft.com/office/powerpoint/2010/main" val="1475295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70</a:t>
            </a:fld>
            <a:endParaRPr lang="en-US"/>
          </a:p>
        </p:txBody>
      </p:sp>
    </p:spTree>
    <p:extLst>
      <p:ext uri="{BB962C8B-B14F-4D97-AF65-F5344CB8AC3E}">
        <p14:creationId xmlns:p14="http://schemas.microsoft.com/office/powerpoint/2010/main" val="84791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extLst>
      <p:ext uri="{BB962C8B-B14F-4D97-AF65-F5344CB8AC3E}">
        <p14:creationId xmlns:p14="http://schemas.microsoft.com/office/powerpoint/2010/main" val="2042028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72</a:t>
            </a:fld>
            <a:endParaRPr lang="en-US"/>
          </a:p>
        </p:txBody>
      </p:sp>
    </p:spTree>
    <p:extLst>
      <p:ext uri="{BB962C8B-B14F-4D97-AF65-F5344CB8AC3E}">
        <p14:creationId xmlns:p14="http://schemas.microsoft.com/office/powerpoint/2010/main" val="709163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73</a:t>
            </a:fld>
            <a:endParaRPr lang="en-US"/>
          </a:p>
        </p:txBody>
      </p:sp>
    </p:spTree>
    <p:extLst>
      <p:ext uri="{BB962C8B-B14F-4D97-AF65-F5344CB8AC3E}">
        <p14:creationId xmlns:p14="http://schemas.microsoft.com/office/powerpoint/2010/main" val="2131953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74</a:t>
            </a:fld>
            <a:endParaRPr lang="en-US"/>
          </a:p>
        </p:txBody>
      </p:sp>
    </p:spTree>
    <p:extLst>
      <p:ext uri="{BB962C8B-B14F-4D97-AF65-F5344CB8AC3E}">
        <p14:creationId xmlns:p14="http://schemas.microsoft.com/office/powerpoint/2010/main" val="2036256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75</a:t>
            </a:fld>
            <a:endParaRPr lang="en-US"/>
          </a:p>
        </p:txBody>
      </p:sp>
    </p:spTree>
    <p:extLst>
      <p:ext uri="{BB962C8B-B14F-4D97-AF65-F5344CB8AC3E}">
        <p14:creationId xmlns:p14="http://schemas.microsoft.com/office/powerpoint/2010/main" val="31655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76</a:t>
            </a:fld>
            <a:endParaRPr lang="en-US"/>
          </a:p>
        </p:txBody>
      </p:sp>
    </p:spTree>
    <p:extLst>
      <p:ext uri="{BB962C8B-B14F-4D97-AF65-F5344CB8AC3E}">
        <p14:creationId xmlns:p14="http://schemas.microsoft.com/office/powerpoint/2010/main" val="12692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77</a:t>
            </a:fld>
            <a:endParaRPr lang="en-US"/>
          </a:p>
        </p:txBody>
      </p:sp>
    </p:spTree>
    <p:extLst>
      <p:ext uri="{BB962C8B-B14F-4D97-AF65-F5344CB8AC3E}">
        <p14:creationId xmlns:p14="http://schemas.microsoft.com/office/powerpoint/2010/main" val="1700313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78</a:t>
            </a:fld>
            <a:endParaRPr lang="en-US"/>
          </a:p>
        </p:txBody>
      </p:sp>
    </p:spTree>
    <p:extLst>
      <p:ext uri="{BB962C8B-B14F-4D97-AF65-F5344CB8AC3E}">
        <p14:creationId xmlns:p14="http://schemas.microsoft.com/office/powerpoint/2010/main" val="1206674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79</a:t>
            </a:fld>
            <a:endParaRPr lang="en-US"/>
          </a:p>
        </p:txBody>
      </p:sp>
    </p:spTree>
    <p:extLst>
      <p:ext uri="{BB962C8B-B14F-4D97-AF65-F5344CB8AC3E}">
        <p14:creationId xmlns:p14="http://schemas.microsoft.com/office/powerpoint/2010/main" val="364234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extLst>
      <p:ext uri="{BB962C8B-B14F-4D97-AF65-F5344CB8AC3E}">
        <p14:creationId xmlns:p14="http://schemas.microsoft.com/office/powerpoint/2010/main" val="390868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81</a:t>
            </a:fld>
            <a:endParaRPr lang="en-US"/>
          </a:p>
        </p:txBody>
      </p:sp>
    </p:spTree>
    <p:extLst>
      <p:ext uri="{BB962C8B-B14F-4D97-AF65-F5344CB8AC3E}">
        <p14:creationId xmlns:p14="http://schemas.microsoft.com/office/powerpoint/2010/main" val="660420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82</a:t>
            </a:fld>
            <a:endParaRPr lang="en-US"/>
          </a:p>
        </p:txBody>
      </p:sp>
    </p:spTree>
    <p:extLst>
      <p:ext uri="{BB962C8B-B14F-4D97-AF65-F5344CB8AC3E}">
        <p14:creationId xmlns:p14="http://schemas.microsoft.com/office/powerpoint/2010/main" val="1896236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83</a:t>
            </a:fld>
            <a:endParaRPr lang="en-US"/>
          </a:p>
        </p:txBody>
      </p:sp>
    </p:spTree>
    <p:extLst>
      <p:ext uri="{BB962C8B-B14F-4D97-AF65-F5344CB8AC3E}">
        <p14:creationId xmlns:p14="http://schemas.microsoft.com/office/powerpoint/2010/main" val="959171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84</a:t>
            </a:fld>
            <a:endParaRPr lang="en-US"/>
          </a:p>
        </p:txBody>
      </p:sp>
    </p:spTree>
    <p:extLst>
      <p:ext uri="{BB962C8B-B14F-4D97-AF65-F5344CB8AC3E}">
        <p14:creationId xmlns:p14="http://schemas.microsoft.com/office/powerpoint/2010/main" val="589130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85</a:t>
            </a:fld>
            <a:endParaRPr lang="en-US"/>
          </a:p>
        </p:txBody>
      </p:sp>
    </p:spTree>
    <p:extLst>
      <p:ext uri="{BB962C8B-B14F-4D97-AF65-F5344CB8AC3E}">
        <p14:creationId xmlns:p14="http://schemas.microsoft.com/office/powerpoint/2010/main" val="1779664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86</a:t>
            </a:fld>
            <a:endParaRPr lang="en-US"/>
          </a:p>
        </p:txBody>
      </p:sp>
    </p:spTree>
    <p:extLst>
      <p:ext uri="{BB962C8B-B14F-4D97-AF65-F5344CB8AC3E}">
        <p14:creationId xmlns:p14="http://schemas.microsoft.com/office/powerpoint/2010/main" val="1323199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87</a:t>
            </a:fld>
            <a:endParaRPr lang="en-US"/>
          </a:p>
        </p:txBody>
      </p:sp>
    </p:spTree>
    <p:extLst>
      <p:ext uri="{BB962C8B-B14F-4D97-AF65-F5344CB8AC3E}">
        <p14:creationId xmlns:p14="http://schemas.microsoft.com/office/powerpoint/2010/main" val="206612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extLst>
      <p:ext uri="{BB962C8B-B14F-4D97-AF65-F5344CB8AC3E}">
        <p14:creationId xmlns:p14="http://schemas.microsoft.com/office/powerpoint/2010/main" val="59651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88</a:t>
            </a:fld>
            <a:endParaRPr lang="en-US"/>
          </a:p>
        </p:txBody>
      </p:sp>
    </p:spTree>
    <p:extLst>
      <p:ext uri="{BB962C8B-B14F-4D97-AF65-F5344CB8AC3E}">
        <p14:creationId xmlns:p14="http://schemas.microsoft.com/office/powerpoint/2010/main" val="1015322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89</a:t>
            </a:fld>
            <a:endParaRPr lang="en-US"/>
          </a:p>
        </p:txBody>
      </p:sp>
    </p:spTree>
    <p:extLst>
      <p:ext uri="{BB962C8B-B14F-4D97-AF65-F5344CB8AC3E}">
        <p14:creationId xmlns:p14="http://schemas.microsoft.com/office/powerpoint/2010/main" val="233694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90</a:t>
            </a:fld>
            <a:endParaRPr lang="en-US"/>
          </a:p>
        </p:txBody>
      </p:sp>
    </p:spTree>
    <p:extLst>
      <p:ext uri="{BB962C8B-B14F-4D97-AF65-F5344CB8AC3E}">
        <p14:creationId xmlns:p14="http://schemas.microsoft.com/office/powerpoint/2010/main" val="1218458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91</a:t>
            </a:fld>
            <a:endParaRPr lang="en-US"/>
          </a:p>
        </p:txBody>
      </p:sp>
    </p:spTree>
    <p:extLst>
      <p:ext uri="{BB962C8B-B14F-4D97-AF65-F5344CB8AC3E}">
        <p14:creationId xmlns:p14="http://schemas.microsoft.com/office/powerpoint/2010/main" val="1529531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92</a:t>
            </a:fld>
            <a:endParaRPr lang="en-US"/>
          </a:p>
        </p:txBody>
      </p:sp>
    </p:spTree>
    <p:extLst>
      <p:ext uri="{BB962C8B-B14F-4D97-AF65-F5344CB8AC3E}">
        <p14:creationId xmlns:p14="http://schemas.microsoft.com/office/powerpoint/2010/main" val="920670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93</a:t>
            </a:fld>
            <a:endParaRPr lang="en-US"/>
          </a:p>
        </p:txBody>
      </p:sp>
    </p:spTree>
    <p:extLst>
      <p:ext uri="{BB962C8B-B14F-4D97-AF65-F5344CB8AC3E}">
        <p14:creationId xmlns:p14="http://schemas.microsoft.com/office/powerpoint/2010/main" val="1301004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94</a:t>
            </a:fld>
            <a:endParaRPr lang="en-US"/>
          </a:p>
        </p:txBody>
      </p:sp>
    </p:spTree>
    <p:extLst>
      <p:ext uri="{BB962C8B-B14F-4D97-AF65-F5344CB8AC3E}">
        <p14:creationId xmlns:p14="http://schemas.microsoft.com/office/powerpoint/2010/main" val="1644817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95</a:t>
            </a:fld>
            <a:endParaRPr lang="en-US"/>
          </a:p>
        </p:txBody>
      </p:sp>
    </p:spTree>
    <p:extLst>
      <p:ext uri="{BB962C8B-B14F-4D97-AF65-F5344CB8AC3E}">
        <p14:creationId xmlns:p14="http://schemas.microsoft.com/office/powerpoint/2010/main" val="1154499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96</a:t>
            </a:fld>
            <a:endParaRPr lang="en-US"/>
          </a:p>
        </p:txBody>
      </p:sp>
    </p:spTree>
    <p:extLst>
      <p:ext uri="{BB962C8B-B14F-4D97-AF65-F5344CB8AC3E}">
        <p14:creationId xmlns:p14="http://schemas.microsoft.com/office/powerpoint/2010/main" val="1347008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97</a:t>
            </a:fld>
            <a:endParaRPr lang="en-US"/>
          </a:p>
        </p:txBody>
      </p:sp>
    </p:spTree>
    <p:extLst>
      <p:ext uri="{BB962C8B-B14F-4D97-AF65-F5344CB8AC3E}">
        <p14:creationId xmlns:p14="http://schemas.microsoft.com/office/powerpoint/2010/main" val="138790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10</a:t>
            </a:fld>
            <a:endParaRPr lang="en-US"/>
          </a:p>
        </p:txBody>
      </p:sp>
    </p:spTree>
    <p:extLst>
      <p:ext uri="{BB962C8B-B14F-4D97-AF65-F5344CB8AC3E}">
        <p14:creationId xmlns:p14="http://schemas.microsoft.com/office/powerpoint/2010/main" val="629248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98</a:t>
            </a:fld>
            <a:endParaRPr lang="en-US"/>
          </a:p>
        </p:txBody>
      </p:sp>
    </p:spTree>
    <p:extLst>
      <p:ext uri="{BB962C8B-B14F-4D97-AF65-F5344CB8AC3E}">
        <p14:creationId xmlns:p14="http://schemas.microsoft.com/office/powerpoint/2010/main" val="1655224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103</a:t>
            </a:fld>
            <a:endParaRPr lang="en-US"/>
          </a:p>
        </p:txBody>
      </p:sp>
    </p:spTree>
    <p:extLst>
      <p:ext uri="{BB962C8B-B14F-4D97-AF65-F5344CB8AC3E}">
        <p14:creationId xmlns:p14="http://schemas.microsoft.com/office/powerpoint/2010/main" val="1653265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104</a:t>
            </a:fld>
            <a:endParaRPr lang="en-US"/>
          </a:p>
        </p:txBody>
      </p:sp>
    </p:spTree>
    <p:extLst>
      <p:ext uri="{BB962C8B-B14F-4D97-AF65-F5344CB8AC3E}">
        <p14:creationId xmlns:p14="http://schemas.microsoft.com/office/powerpoint/2010/main" val="1736214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105</a:t>
            </a:fld>
            <a:endParaRPr lang="en-US"/>
          </a:p>
        </p:txBody>
      </p:sp>
    </p:spTree>
    <p:extLst>
      <p:ext uri="{BB962C8B-B14F-4D97-AF65-F5344CB8AC3E}">
        <p14:creationId xmlns:p14="http://schemas.microsoft.com/office/powerpoint/2010/main" val="29412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Every application must have an </a:t>
            </a:r>
            <a:r>
              <a:rPr lang="en-US" dirty="0" err="1" smtClean="0"/>
              <a:t>AndroidManifest.xml</a:t>
            </a:r>
            <a:r>
              <a:rPr lang="en-US" dirty="0" smtClean="0"/>
              <a:t>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smtClean="0"/>
              <a:t>It names the Java package for the application. The package name serves as a unique identifier for the application.</a:t>
            </a:r>
          </a:p>
          <a:p>
            <a:r>
              <a:rPr lang="en-US" dirty="0" smtClean="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smtClean="0">
                <a:hlinkClick r:id="rId3" action="ppaction://hlinkfile"/>
              </a:rPr>
              <a:t>Intent</a:t>
            </a:r>
            <a:r>
              <a:rPr lang="en-US" dirty="0" smtClean="0"/>
              <a:t> messages they can handle). These declarations let the Android system know what the components are and under what conditions they can be launched.</a:t>
            </a:r>
          </a:p>
          <a:p>
            <a:r>
              <a:rPr lang="en-US" dirty="0" smtClean="0"/>
              <a:t>It determines which processes will host application components.</a:t>
            </a:r>
          </a:p>
          <a:p>
            <a:r>
              <a:rPr lang="en-US" dirty="0" smtClean="0"/>
              <a:t>It declares which permissions the application must have in order to access protected parts of the API and interact with other applications.</a:t>
            </a:r>
          </a:p>
          <a:p>
            <a:r>
              <a:rPr lang="en-US" dirty="0" smtClean="0"/>
              <a:t>It also declares the permissions that others are required to have in order to interact with the application's components.</a:t>
            </a:r>
          </a:p>
          <a:p>
            <a:r>
              <a:rPr lang="en-US" dirty="0" smtClean="0"/>
              <a:t>It lists the </a:t>
            </a:r>
            <a:r>
              <a:rPr lang="en-US" dirty="0" smtClean="0">
                <a:hlinkClick r:id="rId4" action="ppaction://hlinkfile"/>
              </a:rPr>
              <a:t>Instrumentation</a:t>
            </a:r>
            <a:r>
              <a:rPr lang="en-US" dirty="0" smtClean="0"/>
              <a:t> classes that provide profiling and other information as the application is running. These declarations are present in the manifest only while the application is being developed and tested; they're removed before the application is published.</a:t>
            </a:r>
          </a:p>
          <a:p>
            <a:r>
              <a:rPr lang="en-US" dirty="0" smtClean="0"/>
              <a:t>It declares the minimum level of the Android API that the application requires.</a:t>
            </a:r>
          </a:p>
          <a:p>
            <a:r>
              <a:rPr lang="en-US" dirty="0" smtClean="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extLst>
      <p:ext uri="{BB962C8B-B14F-4D97-AF65-F5344CB8AC3E}">
        <p14:creationId xmlns:p14="http://schemas.microsoft.com/office/powerpoint/2010/main" val="914576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extLst>
      <p:ext uri="{BB962C8B-B14F-4D97-AF65-F5344CB8AC3E}">
        <p14:creationId xmlns:p14="http://schemas.microsoft.com/office/powerpoint/2010/main" val="72424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16</a:t>
            </a:fld>
            <a:endParaRPr lang="en-US"/>
          </a:p>
        </p:txBody>
      </p:sp>
    </p:spTree>
    <p:extLst>
      <p:ext uri="{BB962C8B-B14F-4D97-AF65-F5344CB8AC3E}">
        <p14:creationId xmlns:p14="http://schemas.microsoft.com/office/powerpoint/2010/main" val="194569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19</a:t>
            </a:fld>
            <a:endParaRPr lang="en-US"/>
          </a:p>
        </p:txBody>
      </p:sp>
    </p:spTree>
    <p:extLst>
      <p:ext uri="{BB962C8B-B14F-4D97-AF65-F5344CB8AC3E}">
        <p14:creationId xmlns:p14="http://schemas.microsoft.com/office/powerpoint/2010/main" val="54345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pPr>
                <a:defRPr/>
              </a:pPr>
              <a:t>9/17/15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pPr>
                <a:defRPr/>
              </a:pPr>
              <a:t>9/17/15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pPr>
                <a:defRPr/>
              </a:pPr>
              <a:t>9/17/15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sp>
        <p:nvSpPr>
          <p:cNvPr id="6" name="Rectangle 5"/>
          <p:cNvSpPr/>
          <p:nvPr userDrawn="1"/>
        </p:nvSpPr>
        <p:spPr>
          <a:xfrm>
            <a:off x="6400800" y="0"/>
            <a:ext cx="2743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pic>
        <p:nvPicPr>
          <p:cNvPr id="7" name="Picture 6" descr="Cloud_wor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80598" y="6456363"/>
            <a:ext cx="90606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3412" y="1433513"/>
            <a:ext cx="2917032"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6629401" y="4937125"/>
            <a:ext cx="1737122" cy="274638"/>
          </a:xfrm>
          <a:prstGeom prst="rect">
            <a:avLst/>
          </a:prstGeom>
          <a:noFill/>
        </p:spPr>
        <p:txBody>
          <a:bodyPr lIns="0" tIns="0" rIns="0" bIns="0" anchor="ctr"/>
          <a:lstStyle/>
          <a:p>
            <a:pPr fontAlgn="auto">
              <a:spcBef>
                <a:spcPts val="0"/>
              </a:spcBef>
              <a:spcAft>
                <a:spcPts val="0"/>
              </a:spcAft>
              <a:defRPr/>
            </a:pPr>
            <a:r>
              <a:rPr lang="en-US" sz="1200" b="1" kern="0" spc="-22" dirty="0">
                <a:solidFill>
                  <a:srgbClr val="FFFFFF"/>
                </a:solidFill>
                <a:latin typeface="Arial"/>
                <a:cs typeface="Arial"/>
              </a:rPr>
              <a:t>Presented by:</a:t>
            </a:r>
          </a:p>
        </p:txBody>
      </p:sp>
      <p:sp>
        <p:nvSpPr>
          <p:cNvPr id="2" name="Title 1"/>
          <p:cNvSpPr>
            <a:spLocks noGrp="1"/>
          </p:cNvSpPr>
          <p:nvPr>
            <p:ph type="ctrTitle"/>
          </p:nvPr>
        </p:nvSpPr>
        <p:spPr>
          <a:xfrm>
            <a:off x="1311102" y="3886200"/>
            <a:ext cx="5029200" cy="457200"/>
          </a:xfrm>
        </p:spPr>
        <p:txBody>
          <a:bodyPr lIns="0" tIns="0" rIns="0" bIns="0">
            <a:noAutofit/>
          </a:bodyPr>
          <a:lstStyle>
            <a:lvl1pPr algn="l">
              <a:defRPr sz="2100" b="1">
                <a:solidFill>
                  <a:srgbClr val="FFFFFF"/>
                </a:solidFill>
              </a:defRPr>
            </a:lvl1pPr>
          </a:lstStyle>
          <a:p>
            <a:r>
              <a:rPr lang="en-US" smtClean="0"/>
              <a:t>Click to edit Master title style</a:t>
            </a:r>
            <a:endParaRPr lang="en-US" dirty="0"/>
          </a:p>
        </p:txBody>
      </p:sp>
      <p:sp>
        <p:nvSpPr>
          <p:cNvPr id="13" name="Text Placeholder 6"/>
          <p:cNvSpPr>
            <a:spLocks noGrp="1"/>
          </p:cNvSpPr>
          <p:nvPr>
            <p:ph type="body" sz="quarter" idx="11"/>
          </p:nvPr>
        </p:nvSpPr>
        <p:spPr>
          <a:xfrm>
            <a:off x="6629400" y="521208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4" name="Text Placeholder 6"/>
          <p:cNvSpPr>
            <a:spLocks noGrp="1"/>
          </p:cNvSpPr>
          <p:nvPr>
            <p:ph type="body" sz="quarter" idx="12"/>
          </p:nvPr>
        </p:nvSpPr>
        <p:spPr>
          <a:xfrm>
            <a:off x="6629400" y="548640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4331028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1844400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2958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6072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620089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1396918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376696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2060975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pPr>
                <a:defRPr/>
              </a:pPr>
              <a:t>9/17/15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42588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445080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151297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100037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pPr>
                <a:defRPr/>
              </a:pPr>
              <a:t>9/17/15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pPr>
                <a:defRPr/>
              </a:pPr>
              <a:t>9/17/15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pPr>
                <a:defRPr/>
              </a:pPr>
              <a:t>9/17/15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pPr>
                <a:defRPr/>
              </a:pPr>
              <a:t>9/17/15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pPr>
                <a:defRPr/>
              </a:pPr>
              <a:t>9/17/15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pPr>
                <a:defRPr/>
              </a:pPr>
              <a:t>9/17/15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pPr>
                <a:defRPr/>
              </a:pPr>
              <a:t>9/17/15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pPr>
                <a:defRPr/>
              </a:pPr>
              <a:t>9/17/15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1"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1" y="6492877"/>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685709" eaLnBrk="1" hangingPunct="1">
              <a:defRPr sz="750">
                <a:solidFill>
                  <a:srgbClr val="898989"/>
                </a:solidFill>
              </a:defRPr>
            </a:lvl1pPr>
          </a:lstStyle>
          <a:p>
            <a:endParaRPr lang="en-US" altLang="en-US" smtClean="0">
              <a:ea typeface="MS Gothic" charset="-128"/>
              <a:cs typeface="MS Gothic" charset="-128"/>
            </a:endParaRPr>
          </a:p>
        </p:txBody>
      </p:sp>
    </p:spTree>
    <p:extLst>
      <p:ext uri="{BB962C8B-B14F-4D97-AF65-F5344CB8AC3E}">
        <p14:creationId xmlns:p14="http://schemas.microsoft.com/office/powerpoint/2010/main" val="389040743"/>
      </p:ext>
    </p:extLst>
  </p:cSld>
  <p:clrMap bg1="lt1" tx1="dk1" bg2="lt2" tx2="dk2" accent1="accent1" accent2="accent2" accent3="accent3" accent4="accent4" accent5="accent5" accent6="accent6" hlink="hlink" folHlink="folHlink"/>
  <p:sldLayoutIdLst>
    <p:sldLayoutId id="2147483661" r:id="rId1"/>
  </p:sldLayoutIdLst>
  <p:transition spd="med">
    <p:fade/>
  </p:transition>
  <p:timing>
    <p:tnLst>
      <p:par>
        <p:cTn id="1" dur="indefinite" restart="never" nodeType="tmRoot"/>
      </p:par>
    </p:tnLst>
  </p:timing>
  <p:txStyles>
    <p:titleStyle>
      <a:lvl1pPr algn="l" defTabSz="342854" rtl="0" fontAlgn="base">
        <a:spcBef>
          <a:spcPct val="0"/>
        </a:spcBef>
        <a:spcAft>
          <a:spcPct val="0"/>
        </a:spcAft>
        <a:defRPr sz="1800" b="1" spc="-22">
          <a:solidFill>
            <a:schemeClr val="tx1"/>
          </a:solidFill>
          <a:latin typeface="+mj-lt"/>
          <a:ea typeface="+mj-ea"/>
          <a:cs typeface="+mj-cs"/>
        </a:defRPr>
      </a:lvl1pPr>
      <a:lvl2pPr algn="l" defTabSz="342854" rtl="0" fontAlgn="base">
        <a:spcBef>
          <a:spcPct val="0"/>
        </a:spcBef>
        <a:spcAft>
          <a:spcPct val="0"/>
        </a:spcAft>
        <a:defRPr sz="1800" b="1">
          <a:solidFill>
            <a:schemeClr val="tx1"/>
          </a:solidFill>
          <a:latin typeface="Arial" charset="0"/>
        </a:defRPr>
      </a:lvl2pPr>
      <a:lvl3pPr algn="l" defTabSz="342854" rtl="0" fontAlgn="base">
        <a:spcBef>
          <a:spcPct val="0"/>
        </a:spcBef>
        <a:spcAft>
          <a:spcPct val="0"/>
        </a:spcAft>
        <a:defRPr sz="1800" b="1">
          <a:solidFill>
            <a:schemeClr val="tx1"/>
          </a:solidFill>
          <a:latin typeface="Arial" charset="0"/>
        </a:defRPr>
      </a:lvl3pPr>
      <a:lvl4pPr algn="l" defTabSz="342854" rtl="0" fontAlgn="base">
        <a:spcBef>
          <a:spcPct val="0"/>
        </a:spcBef>
        <a:spcAft>
          <a:spcPct val="0"/>
        </a:spcAft>
        <a:defRPr sz="1800" b="1">
          <a:solidFill>
            <a:schemeClr val="tx1"/>
          </a:solidFill>
          <a:latin typeface="Arial" charset="0"/>
        </a:defRPr>
      </a:lvl4pPr>
      <a:lvl5pPr algn="l" defTabSz="342854" rtl="0" fontAlgn="base">
        <a:spcBef>
          <a:spcPct val="0"/>
        </a:spcBef>
        <a:spcAft>
          <a:spcPct val="0"/>
        </a:spcAft>
        <a:defRPr sz="1800" b="1">
          <a:solidFill>
            <a:schemeClr val="tx1"/>
          </a:solidFill>
          <a:latin typeface="Arial" charset="0"/>
        </a:defRPr>
      </a:lvl5pPr>
      <a:lvl6pPr marL="342854" algn="l" defTabSz="342854" rtl="0" fontAlgn="base">
        <a:spcBef>
          <a:spcPct val="0"/>
        </a:spcBef>
        <a:spcAft>
          <a:spcPct val="0"/>
        </a:spcAft>
        <a:defRPr sz="1800" b="1">
          <a:solidFill>
            <a:schemeClr val="tx1"/>
          </a:solidFill>
          <a:latin typeface="Arial" charset="0"/>
        </a:defRPr>
      </a:lvl6pPr>
      <a:lvl7pPr marL="685709" algn="l" defTabSz="342854" rtl="0" fontAlgn="base">
        <a:spcBef>
          <a:spcPct val="0"/>
        </a:spcBef>
        <a:spcAft>
          <a:spcPct val="0"/>
        </a:spcAft>
        <a:defRPr sz="1800" b="1">
          <a:solidFill>
            <a:schemeClr val="tx1"/>
          </a:solidFill>
          <a:latin typeface="Arial" charset="0"/>
        </a:defRPr>
      </a:lvl7pPr>
      <a:lvl8pPr marL="1028563" algn="l" defTabSz="342854" rtl="0" fontAlgn="base">
        <a:spcBef>
          <a:spcPct val="0"/>
        </a:spcBef>
        <a:spcAft>
          <a:spcPct val="0"/>
        </a:spcAft>
        <a:defRPr sz="1800" b="1">
          <a:solidFill>
            <a:schemeClr val="tx1"/>
          </a:solidFill>
          <a:latin typeface="Arial" charset="0"/>
        </a:defRPr>
      </a:lvl8pPr>
      <a:lvl9pPr marL="1371417" algn="l" defTabSz="342854" rtl="0" fontAlgn="base">
        <a:spcBef>
          <a:spcPct val="0"/>
        </a:spcBef>
        <a:spcAft>
          <a:spcPct val="0"/>
        </a:spcAft>
        <a:defRPr sz="1800" b="1">
          <a:solidFill>
            <a:schemeClr val="tx1"/>
          </a:solidFill>
          <a:latin typeface="Arial" charset="0"/>
        </a:defRPr>
      </a:lvl9pPr>
    </p:titleStyle>
    <p:bodyStyle>
      <a:lvl1pPr marL="257141" indent="-257141" algn="l" defTabSz="342854" rtl="0" fontAlgn="base">
        <a:spcBef>
          <a:spcPct val="20000"/>
        </a:spcBef>
        <a:spcAft>
          <a:spcPct val="0"/>
        </a:spcAft>
        <a:buFont typeface="Arial" charset="0"/>
        <a:buChar char="•"/>
        <a:defRPr sz="1200" spc="-22">
          <a:solidFill>
            <a:schemeClr val="tx1"/>
          </a:solidFill>
          <a:latin typeface="Arial"/>
          <a:ea typeface="+mn-ea"/>
          <a:cs typeface="+mn-cs"/>
        </a:defRPr>
      </a:lvl1pPr>
      <a:lvl2pPr marL="557138" indent="-214284" algn="l" defTabSz="342854" rtl="0" fontAlgn="base">
        <a:spcBef>
          <a:spcPct val="20000"/>
        </a:spcBef>
        <a:spcAft>
          <a:spcPct val="0"/>
        </a:spcAft>
        <a:buFont typeface="Arial" charset="0"/>
        <a:buChar char="–"/>
        <a:defRPr sz="1050" spc="-22">
          <a:solidFill>
            <a:schemeClr val="tx1"/>
          </a:solidFill>
          <a:latin typeface="Arial"/>
          <a:ea typeface="+mn-ea"/>
          <a:cs typeface="+mn-cs"/>
        </a:defRPr>
      </a:lvl2pPr>
      <a:lvl3pPr marL="857136" indent="-171427" algn="l" defTabSz="342854" rtl="0" fontAlgn="base">
        <a:spcBef>
          <a:spcPct val="20000"/>
        </a:spcBef>
        <a:spcAft>
          <a:spcPct val="0"/>
        </a:spcAft>
        <a:buFont typeface="Arial" charset="0"/>
        <a:buChar char="•"/>
        <a:defRPr sz="900" spc="-22">
          <a:solidFill>
            <a:schemeClr val="tx1"/>
          </a:solidFill>
          <a:latin typeface="Arial"/>
          <a:ea typeface="+mn-ea"/>
          <a:cs typeface="+mn-cs"/>
        </a:defRPr>
      </a:lvl3pPr>
      <a:lvl4pPr marL="1199990"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4pPr>
      <a:lvl5pPr marL="1542844"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5pPr>
      <a:lvl6pPr marL="1885699" indent="-171427" algn="l" defTabSz="342854" rtl="0" eaLnBrk="1" latinLnBrk="0" hangingPunct="1">
        <a:spcBef>
          <a:spcPct val="20000"/>
        </a:spcBef>
        <a:buFont typeface="Arial"/>
        <a:buChar char="•"/>
        <a:defRPr sz="1500" kern="1200">
          <a:solidFill>
            <a:schemeClr val="tx1"/>
          </a:solidFill>
          <a:latin typeface="+mn-lt"/>
          <a:ea typeface="+mn-ea"/>
          <a:cs typeface="+mn-cs"/>
        </a:defRPr>
      </a:lvl6pPr>
      <a:lvl7pPr marL="2228553" indent="-171427" algn="l" defTabSz="342854" rtl="0" eaLnBrk="1" latinLnBrk="0" hangingPunct="1">
        <a:spcBef>
          <a:spcPct val="20000"/>
        </a:spcBef>
        <a:buFont typeface="Arial"/>
        <a:buChar char="•"/>
        <a:defRPr sz="1500" kern="1200">
          <a:solidFill>
            <a:schemeClr val="tx1"/>
          </a:solidFill>
          <a:latin typeface="+mn-lt"/>
          <a:ea typeface="+mn-ea"/>
          <a:cs typeface="+mn-cs"/>
        </a:defRPr>
      </a:lvl7pPr>
      <a:lvl8pPr marL="2571407" indent="-171427" algn="l" defTabSz="342854" rtl="0" eaLnBrk="1" latinLnBrk="0" hangingPunct="1">
        <a:spcBef>
          <a:spcPct val="20000"/>
        </a:spcBef>
        <a:buFont typeface="Arial"/>
        <a:buChar char="•"/>
        <a:defRPr sz="1500" kern="1200">
          <a:solidFill>
            <a:schemeClr val="tx1"/>
          </a:solidFill>
          <a:latin typeface="+mn-lt"/>
          <a:ea typeface="+mn-ea"/>
          <a:cs typeface="+mn-cs"/>
        </a:defRPr>
      </a:lvl8pPr>
      <a:lvl9pPr marL="2914261" indent="-171427" algn="l" defTabSz="34285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54" rtl="0" eaLnBrk="1" latinLnBrk="0" hangingPunct="1">
        <a:defRPr sz="1350" kern="1200">
          <a:solidFill>
            <a:schemeClr val="tx1"/>
          </a:solidFill>
          <a:latin typeface="+mn-lt"/>
          <a:ea typeface="+mn-ea"/>
          <a:cs typeface="+mn-cs"/>
        </a:defRPr>
      </a:lvl1pPr>
      <a:lvl2pPr marL="342854" algn="l" defTabSz="342854" rtl="0" eaLnBrk="1" latinLnBrk="0" hangingPunct="1">
        <a:defRPr sz="1350" kern="1200">
          <a:solidFill>
            <a:schemeClr val="tx1"/>
          </a:solidFill>
          <a:latin typeface="+mn-lt"/>
          <a:ea typeface="+mn-ea"/>
          <a:cs typeface="+mn-cs"/>
        </a:defRPr>
      </a:lvl2pPr>
      <a:lvl3pPr marL="685709" algn="l" defTabSz="342854" rtl="0" eaLnBrk="1" latinLnBrk="0" hangingPunct="1">
        <a:defRPr sz="1350" kern="1200">
          <a:solidFill>
            <a:schemeClr val="tx1"/>
          </a:solidFill>
          <a:latin typeface="+mn-lt"/>
          <a:ea typeface="+mn-ea"/>
          <a:cs typeface="+mn-cs"/>
        </a:defRPr>
      </a:lvl3pPr>
      <a:lvl4pPr marL="1028563" algn="l" defTabSz="342854" rtl="0" eaLnBrk="1" latinLnBrk="0" hangingPunct="1">
        <a:defRPr sz="1350" kern="1200">
          <a:solidFill>
            <a:schemeClr val="tx1"/>
          </a:solidFill>
          <a:latin typeface="+mn-lt"/>
          <a:ea typeface="+mn-ea"/>
          <a:cs typeface="+mn-cs"/>
        </a:defRPr>
      </a:lvl4pPr>
      <a:lvl5pPr marL="1371417" algn="l" defTabSz="342854" rtl="0" eaLnBrk="1" latinLnBrk="0" hangingPunct="1">
        <a:defRPr sz="1350" kern="1200">
          <a:solidFill>
            <a:schemeClr val="tx1"/>
          </a:solidFill>
          <a:latin typeface="+mn-lt"/>
          <a:ea typeface="+mn-ea"/>
          <a:cs typeface="+mn-cs"/>
        </a:defRPr>
      </a:lvl5pPr>
      <a:lvl6pPr marL="1714271" algn="l" defTabSz="342854" rtl="0" eaLnBrk="1" latinLnBrk="0" hangingPunct="1">
        <a:defRPr sz="1350" kern="1200">
          <a:solidFill>
            <a:schemeClr val="tx1"/>
          </a:solidFill>
          <a:latin typeface="+mn-lt"/>
          <a:ea typeface="+mn-ea"/>
          <a:cs typeface="+mn-cs"/>
        </a:defRPr>
      </a:lvl6pPr>
      <a:lvl7pPr marL="2057126" algn="l" defTabSz="342854" rtl="0" eaLnBrk="1" latinLnBrk="0" hangingPunct="1">
        <a:defRPr sz="1350" kern="1200">
          <a:solidFill>
            <a:schemeClr val="tx1"/>
          </a:solidFill>
          <a:latin typeface="+mn-lt"/>
          <a:ea typeface="+mn-ea"/>
          <a:cs typeface="+mn-cs"/>
        </a:defRPr>
      </a:lvl7pPr>
      <a:lvl8pPr marL="2399980" algn="l" defTabSz="342854" rtl="0" eaLnBrk="1" latinLnBrk="0" hangingPunct="1">
        <a:defRPr sz="1350" kern="1200">
          <a:solidFill>
            <a:schemeClr val="tx1"/>
          </a:solidFill>
          <a:latin typeface="+mn-lt"/>
          <a:ea typeface="+mn-ea"/>
          <a:cs typeface="+mn-cs"/>
        </a:defRPr>
      </a:lvl8pPr>
      <a:lvl9pPr marL="2742834" algn="l" defTabSz="342854"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10433887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14.xml"/><Relationship Id="rId3"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8.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9.tiff"/><Relationship Id="rId3" Type="http://schemas.openxmlformats.org/officeDocument/2006/relationships/image" Target="../media/image90.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1.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9" Type="http://schemas.openxmlformats.org/officeDocument/2006/relationships/tags" Target="../tags/tag14.xml"/><Relationship Id="rId20" Type="http://schemas.openxmlformats.org/officeDocument/2006/relationships/tags" Target="../tags/tag25.xml"/><Relationship Id="rId21" Type="http://schemas.openxmlformats.org/officeDocument/2006/relationships/tags" Target="../tags/tag26.xml"/><Relationship Id="rId22" Type="http://schemas.openxmlformats.org/officeDocument/2006/relationships/tags" Target="../tags/tag27.xml"/><Relationship Id="rId23" Type="http://schemas.openxmlformats.org/officeDocument/2006/relationships/tags" Target="../tags/tag28.xml"/><Relationship Id="rId24" Type="http://schemas.openxmlformats.org/officeDocument/2006/relationships/tags" Target="../tags/tag29.xml"/><Relationship Id="rId25" Type="http://schemas.openxmlformats.org/officeDocument/2006/relationships/tags" Target="../tags/tag30.xml"/><Relationship Id="rId26" Type="http://schemas.openxmlformats.org/officeDocument/2006/relationships/tags" Target="../tags/tag31.xml"/><Relationship Id="rId27" Type="http://schemas.openxmlformats.org/officeDocument/2006/relationships/slideLayout" Target="../slideLayouts/slideLayout14.xml"/><Relationship Id="rId28" Type="http://schemas.openxmlformats.org/officeDocument/2006/relationships/notesSlide" Target="../notesSlides/notesSlide6.xml"/><Relationship Id="rId29" Type="http://schemas.openxmlformats.org/officeDocument/2006/relationships/image" Target="../media/image38.png"/><Relationship Id="rId30" Type="http://schemas.openxmlformats.org/officeDocument/2006/relationships/image" Target="../media/image39.wmf"/><Relationship Id="rId10" Type="http://schemas.openxmlformats.org/officeDocument/2006/relationships/tags" Target="../tags/tag15.xml"/><Relationship Id="rId11" Type="http://schemas.openxmlformats.org/officeDocument/2006/relationships/tags" Target="../tags/tag16.xml"/><Relationship Id="rId12" Type="http://schemas.openxmlformats.org/officeDocument/2006/relationships/tags" Target="../tags/tag17.xml"/><Relationship Id="rId13" Type="http://schemas.openxmlformats.org/officeDocument/2006/relationships/tags" Target="../tags/tag18.xml"/><Relationship Id="rId14" Type="http://schemas.openxmlformats.org/officeDocument/2006/relationships/tags" Target="../tags/tag19.xml"/><Relationship Id="rId15" Type="http://schemas.openxmlformats.org/officeDocument/2006/relationships/tags" Target="../tags/tag20.xml"/><Relationship Id="rId16" Type="http://schemas.openxmlformats.org/officeDocument/2006/relationships/tags" Target="../tags/tag21.xml"/><Relationship Id="rId17" Type="http://schemas.openxmlformats.org/officeDocument/2006/relationships/tags" Target="../tags/tag22.xml"/><Relationship Id="rId18" Type="http://schemas.openxmlformats.org/officeDocument/2006/relationships/tags" Target="../tags/tag23.xml"/><Relationship Id="rId19" Type="http://schemas.openxmlformats.org/officeDocument/2006/relationships/tags" Target="../tags/tag24.xml"/><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tags" Target="../tags/tag11.xml"/><Relationship Id="rId7" Type="http://schemas.openxmlformats.org/officeDocument/2006/relationships/tags" Target="../tags/tag12.xml"/><Relationship Id="rId8" Type="http://schemas.openxmlformats.org/officeDocument/2006/relationships/tags" Target="../tags/tag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14.xml"/><Relationship Id="rId3" Type="http://schemas.openxmlformats.org/officeDocument/2006/relationships/hyperlink" Target="http://developer.android.com/guide/developing/devices/emulator.html" TargetMode="External"/></Relationships>
</file>

<file path=ppt/slides/_rels/slide14.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0.emf"/><Relationship Id="rId1" Type="http://schemas.openxmlformats.org/officeDocument/2006/relationships/vmlDrawing" Target="../drawings/vmlDrawing1.vml"/><Relationship Id="rId2"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9" Type="http://schemas.openxmlformats.org/officeDocument/2006/relationships/image" Target="../media/image11.jpe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emf"/><Relationship Id="rId26" Type="http://schemas.openxmlformats.org/officeDocument/2006/relationships/image" Target="../media/image28.png"/><Relationship Id="rId27" Type="http://schemas.openxmlformats.org/officeDocument/2006/relationships/image" Target="../media/image29.jpeg"/><Relationship Id="rId28" Type="http://schemas.openxmlformats.org/officeDocument/2006/relationships/image" Target="../media/image30.jpeg"/><Relationship Id="rId29" Type="http://schemas.openxmlformats.org/officeDocument/2006/relationships/image" Target="../media/image31.jpeg"/><Relationship Id="rId30" Type="http://schemas.openxmlformats.org/officeDocument/2006/relationships/image" Target="../media/image32.jpeg"/><Relationship Id="rId31" Type="http://schemas.openxmlformats.org/officeDocument/2006/relationships/image" Target="../media/image33.png"/><Relationship Id="rId32" Type="http://schemas.openxmlformats.org/officeDocument/2006/relationships/image" Target="../media/image34.png"/><Relationship Id="rId10" Type="http://schemas.openxmlformats.org/officeDocument/2006/relationships/image" Target="../media/image12.png"/><Relationship Id="rId11" Type="http://schemas.openxmlformats.org/officeDocument/2006/relationships/image" Target="../media/image13.jpeg"/><Relationship Id="rId12" Type="http://schemas.openxmlformats.org/officeDocument/2006/relationships/image" Target="../media/image14.png"/><Relationship Id="rId13" Type="http://schemas.openxmlformats.org/officeDocument/2006/relationships/image" Target="../media/image15.jpe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tiff"/><Relationship Id="rId3" Type="http://schemas.openxmlformats.org/officeDocument/2006/relationships/image" Target="../media/image5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7.tiff"/><Relationship Id="rId3" Type="http://schemas.openxmlformats.org/officeDocument/2006/relationships/image" Target="../media/image58.tiff"/></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5.jpeg"/><Relationship Id="rId7" Type="http://schemas.openxmlformats.org/officeDocument/2006/relationships/hyperlink" Target="http://developer.android.com/guide/basics/what-is-android.html" TargetMode="External"/><Relationship Id="rId1" Type="http://schemas.openxmlformats.org/officeDocument/2006/relationships/tags" Target="../tags/tag1.xml"/><Relationship Id="rId2"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ebkit.org/" TargetMode="External"/><Relationship Id="rId3" Type="http://schemas.openxmlformats.org/officeDocument/2006/relationships/hyperlink" Target="http://developer.android.com/guide/basics/what-is-androi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1.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2.tiff"/><Relationship Id="rId3" Type="http://schemas.openxmlformats.org/officeDocument/2006/relationships/image" Target="../media/image73.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 Id="rId3" Type="http://schemas.openxmlformats.org/officeDocument/2006/relationships/hyperlink" Target="https://developer.android.com/about/dashboards/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6.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7.tiff"/></Relationships>
</file>

<file path=ppt/slides/_rels/slide6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67.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14.xml"/><Relationship Id="rId5" Type="http://schemas.openxmlformats.org/officeDocument/2006/relationships/notesSlide" Target="../notesSlides/notesSlide19.xml"/><Relationship Id="rId1" Type="http://schemas.openxmlformats.org/officeDocument/2006/relationships/tags" Target="../tags/tag36.xml"/><Relationship Id="rId2" Type="http://schemas.openxmlformats.org/officeDocument/2006/relationships/tags" Target="../tags/tag37.xml"/></Relationships>
</file>

<file path=ppt/slides/_rels/slide68.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14.xml"/><Relationship Id="rId6" Type="http://schemas.openxmlformats.org/officeDocument/2006/relationships/notesSlide" Target="../notesSlides/notesSlide20.xml"/><Relationship Id="rId1" Type="http://schemas.openxmlformats.org/officeDocument/2006/relationships/tags" Target="../tags/tag39.xml"/><Relationship Id="rId2" Type="http://schemas.openxmlformats.org/officeDocument/2006/relationships/tags" Target="../tags/tag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70.xml.rels><?xml version="1.0" encoding="UTF-8" standalone="yes"?>
<Relationships xmlns="http://schemas.openxmlformats.org/package/2006/relationships"><Relationship Id="rId11" Type="http://schemas.openxmlformats.org/officeDocument/2006/relationships/notesSlide" Target="../notesSlides/notesSlide22.xml"/><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hyperlink" Target="http://developer.android.com/guide/topics/ui/index.html" TargetMode="External"/><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tags" Target="../tags/tag48.xml"/><Relationship Id="rId7" Type="http://schemas.openxmlformats.org/officeDocument/2006/relationships/tags" Target="../tags/tag49.xml"/><Relationship Id="rId8" Type="http://schemas.openxmlformats.org/officeDocument/2006/relationships/tags" Target="../tags/tag50.xml"/><Relationship Id="rId9" Type="http://schemas.openxmlformats.org/officeDocument/2006/relationships/tags" Target="../tags/tag51.xml"/><Relationship Id="rId10"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slideLayout" Target="../slideLayouts/slideLayout18.xml"/><Relationship Id="rId6" Type="http://schemas.openxmlformats.org/officeDocument/2006/relationships/notesSlide" Target="../notesSlides/notesSlide23.xml"/><Relationship Id="rId7" Type="http://schemas.openxmlformats.org/officeDocument/2006/relationships/image" Target="../media/image80.png"/><Relationship Id="rId8" Type="http://schemas.openxmlformats.org/officeDocument/2006/relationships/hyperlink" Target="http://developer.android.com/resources/tutorials/views/index.html" TargetMode="External"/><Relationship Id="rId1" Type="http://schemas.openxmlformats.org/officeDocument/2006/relationships/tags" Target="../tags/tag52.xml"/><Relationship Id="rId2" Type="http://schemas.openxmlformats.org/officeDocument/2006/relationships/tags" Target="../tags/tag53.xml"/></Relationships>
</file>

<file path=ppt/slides/_rels/slide72.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slideLayout" Target="../slideLayouts/slideLayout18.xml"/><Relationship Id="rId7" Type="http://schemas.openxmlformats.org/officeDocument/2006/relationships/notesSlide" Target="../notesSlides/notesSlide24.xml"/><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hyperlink" Target="http://developer.android.com/resources/tutorials/views/index.html" TargetMode="External"/><Relationship Id="rId1" Type="http://schemas.openxmlformats.org/officeDocument/2006/relationships/tags" Target="../tags/tag56.xml"/><Relationship Id="rId2" Type="http://schemas.openxmlformats.org/officeDocument/2006/relationships/tags" Target="../tags/tag57.xml"/></Relationships>
</file>

<file path=ppt/slides/_rels/slide73.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slideLayout" Target="../slideLayouts/slideLayout14.xml"/><Relationship Id="rId5" Type="http://schemas.openxmlformats.org/officeDocument/2006/relationships/notesSlide" Target="../notesSlides/notesSlide25.xml"/><Relationship Id="rId1" Type="http://schemas.openxmlformats.org/officeDocument/2006/relationships/tags" Target="../tags/tag61.xml"/><Relationship Id="rId2" Type="http://schemas.openxmlformats.org/officeDocument/2006/relationships/tags" Target="../tags/tag62.xml"/></Relationships>
</file>

<file path=ppt/slides/_rels/slide74.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slideLayout" Target="../slideLayouts/slideLayout14.xml"/><Relationship Id="rId5" Type="http://schemas.openxmlformats.org/officeDocument/2006/relationships/notesSlide" Target="../notesSlides/notesSlide26.xml"/><Relationship Id="rId6" Type="http://schemas.openxmlformats.org/officeDocument/2006/relationships/hyperlink" Target="http://schemas.android.com/apk/res/android" TargetMode="External"/><Relationship Id="rId1" Type="http://schemas.openxmlformats.org/officeDocument/2006/relationships/tags" Target="../tags/tag64.xml"/><Relationship Id="rId2" Type="http://schemas.openxmlformats.org/officeDocument/2006/relationships/tags" Target="../tags/tag65.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27.xml"/><Relationship Id="rId5" Type="http://schemas.openxmlformats.org/officeDocument/2006/relationships/image" Target="../media/image83.png"/><Relationship Id="rId1" Type="http://schemas.openxmlformats.org/officeDocument/2006/relationships/tags" Target="../tags/tag67.xml"/><Relationship Id="rId2" Type="http://schemas.openxmlformats.org/officeDocument/2006/relationships/tags" Target="../tags/tag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1" Type="http://schemas.openxmlformats.org/officeDocument/2006/relationships/tags" Target="../tags/tag79.xml"/><Relationship Id="rId12" Type="http://schemas.openxmlformats.org/officeDocument/2006/relationships/tags" Target="../tags/tag80.xml"/><Relationship Id="rId13" Type="http://schemas.openxmlformats.org/officeDocument/2006/relationships/tags" Target="../tags/tag81.xml"/><Relationship Id="rId14" Type="http://schemas.openxmlformats.org/officeDocument/2006/relationships/slideLayout" Target="../slideLayouts/slideLayout14.xml"/><Relationship Id="rId15" Type="http://schemas.openxmlformats.org/officeDocument/2006/relationships/notesSlide" Target="../notesSlides/notesSlide31.xml"/><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tags" Target="../tags/tag75.xml"/><Relationship Id="rId8" Type="http://schemas.openxmlformats.org/officeDocument/2006/relationships/tags" Target="../tags/tag76.xml"/><Relationship Id="rId9" Type="http://schemas.openxmlformats.org/officeDocument/2006/relationships/tags" Target="../tags/tag77.xml"/><Relationship Id="rId10" Type="http://schemas.openxmlformats.org/officeDocument/2006/relationships/tags" Target="../tags/tag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1" Type="http://schemas.openxmlformats.org/officeDocument/2006/relationships/tags" Target="../tags/tag92.xml"/><Relationship Id="rId12" Type="http://schemas.openxmlformats.org/officeDocument/2006/relationships/tags" Target="../tags/tag93.xml"/><Relationship Id="rId13" Type="http://schemas.openxmlformats.org/officeDocument/2006/relationships/slideLayout" Target="../slideLayouts/slideLayout14.xml"/><Relationship Id="rId14" Type="http://schemas.openxmlformats.org/officeDocument/2006/relationships/notesSlide" Target="../notesSlides/notesSlide32.xml"/><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tags" Target="../tags/tag87.xml"/><Relationship Id="rId7" Type="http://schemas.openxmlformats.org/officeDocument/2006/relationships/tags" Target="../tags/tag88.xml"/><Relationship Id="rId8" Type="http://schemas.openxmlformats.org/officeDocument/2006/relationships/tags" Target="../tags/tag89.xml"/><Relationship Id="rId9" Type="http://schemas.openxmlformats.org/officeDocument/2006/relationships/tags" Target="../tags/tag90.xml"/><Relationship Id="rId10" Type="http://schemas.openxmlformats.org/officeDocument/2006/relationships/tags" Target="../tags/tag9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86.xml.rels><?xml version="1.0" encoding="UTF-8" standalone="yes"?>
<Relationships xmlns="http://schemas.openxmlformats.org/package/2006/relationships"><Relationship Id="rId3" Type="http://schemas.openxmlformats.org/officeDocument/2006/relationships/tags" Target="../tags/tag96.xml"/><Relationship Id="rId4" Type="http://schemas.openxmlformats.org/officeDocument/2006/relationships/slideLayout" Target="../slideLayouts/slideLayout14.xml"/><Relationship Id="rId5" Type="http://schemas.openxmlformats.org/officeDocument/2006/relationships/notesSlide" Target="../notesSlides/notesSlide38.xml"/><Relationship Id="rId6" Type="http://schemas.openxmlformats.org/officeDocument/2006/relationships/hyperlink" Target="http://developer.android.com/guide/topics/fundamentals.html" TargetMode="External"/><Relationship Id="rId7" Type="http://schemas.openxmlformats.org/officeDocument/2006/relationships/hyperlink" Target="http://developer.android.com/guide/topics/fundamentals/activities.html" TargetMode="External"/><Relationship Id="rId1" Type="http://schemas.openxmlformats.org/officeDocument/2006/relationships/tags" Target="../tags/tag94.xml"/><Relationship Id="rId2" Type="http://schemas.openxmlformats.org/officeDocument/2006/relationships/tags" Target="../tags/tag9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4.xml"/><Relationship Id="rId3" Type="http://schemas.openxmlformats.org/officeDocument/2006/relationships/hyperlink" Target="http://developer.android.com/reference/packages.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developer.android.com/reference/android/provider/package-summary.ht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www.w3schools.com/sql/sql_where.asp"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16070" y="3765904"/>
            <a:ext cx="4583309" cy="857138"/>
          </a:xfrm>
        </p:spPr>
        <p:txBody>
          <a:bodyPr/>
          <a:lstStyle/>
          <a:p>
            <a:pPr fontAlgn="auto">
              <a:spcAft>
                <a:spcPts val="0"/>
              </a:spcAft>
              <a:defRPr/>
            </a:pPr>
            <a:r>
              <a:rPr lang="en-US" dirty="0" smtClean="0"/>
              <a:t>Mobile – Android Intro</a:t>
            </a:r>
            <a:endParaRPr lang="en-US" dirty="0"/>
          </a:p>
        </p:txBody>
      </p:sp>
      <p:sp>
        <p:nvSpPr>
          <p:cNvPr id="2" name="Text Placeholder 1"/>
          <p:cNvSpPr>
            <a:spLocks noGrp="1"/>
          </p:cNvSpPr>
          <p:nvPr>
            <p:ph type="body" sz="quarter" idx="11"/>
          </p:nvPr>
        </p:nvSpPr>
        <p:spPr>
          <a:xfrm>
            <a:off x="6629400" y="5257800"/>
            <a:ext cx="1269041" cy="514283"/>
          </a:xfrm>
        </p:spPr>
        <p:txBody>
          <a:bodyPr/>
          <a:lstStyle/>
          <a:p>
            <a:pPr fontAlgn="auto">
              <a:spcAft>
                <a:spcPts val="0"/>
              </a:spcAft>
              <a:defRPr/>
            </a:pPr>
            <a:r>
              <a:rPr lang="en-US" dirty="0" smtClean="0"/>
              <a:t>IBM </a:t>
            </a:r>
            <a:r>
              <a:rPr lang="en-US" dirty="0" err="1" smtClean="0"/>
              <a:t>EcoD</a:t>
            </a:r>
            <a:endParaRPr lang="en-US" dirty="0"/>
          </a:p>
        </p:txBody>
      </p:sp>
    </p:spTree>
    <p:extLst>
      <p:ext uri="{BB962C8B-B14F-4D97-AF65-F5344CB8AC3E}">
        <p14:creationId xmlns:p14="http://schemas.microsoft.com/office/powerpoint/2010/main" val="18876583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custDataLst>
              <p:tags r:id="rId1"/>
            </p:custDataLst>
          </p:nvPr>
        </p:nvSpPr>
        <p:spPr bwMode="auto">
          <a:xfrm>
            <a:off x="304800" y="1219200"/>
            <a:ext cx="83820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time-consuming operations</a:t>
            </a:r>
          </a:p>
          <a:p>
            <a:pPr lvl="1"/>
            <a:endParaRPr lang="en-US" sz="2400" dirty="0" smtClean="0"/>
          </a:p>
          <a:p>
            <a:r>
              <a:rPr lang="en-US" sz="2800" dirty="0" smtClean="0"/>
              <a:t>Each process has its own </a:t>
            </a:r>
            <a:r>
              <a:rPr lang="en-US" sz="2800" dirty="0" err="1" smtClean="0"/>
              <a:t>Dalvik</a:t>
            </a:r>
            <a:r>
              <a:rPr lang="en-US" sz="2800" dirty="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6" name="Rectangle 1"/>
          <p:cNvSpPr>
            <a:spLocks noGrp="1" noChangeArrowheads="1"/>
          </p:cNvSpPr>
          <p:nvPr>
            <p:ph type="title"/>
          </p:nvPr>
        </p:nvSpPr>
        <p:spPr>
          <a:xfrm>
            <a:off x="457200" y="567110"/>
            <a:ext cx="8458199"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Boxed Applications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7185236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MainActivity.java</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invoke content providers</a:t>
            </a:r>
            <a:endParaRPr lang="en-US" dirty="0"/>
          </a:p>
        </p:txBody>
      </p:sp>
      <p:sp>
        <p:nvSpPr>
          <p:cNvPr id="3" name="Content Placeholder 2"/>
          <p:cNvSpPr>
            <a:spLocks noGrp="1"/>
          </p:cNvSpPr>
          <p:nvPr>
            <p:ph idx="1"/>
          </p:nvPr>
        </p:nvSpPr>
        <p:spPr>
          <a:xfrm>
            <a:off x="261903" y="1371600"/>
            <a:ext cx="8553527" cy="4992688"/>
          </a:xfrm>
        </p:spPr>
        <p:txBody>
          <a:bodyPr/>
          <a:lstStyle/>
          <a:p>
            <a:r>
              <a:rPr lang="en-US" sz="1800" dirty="0" smtClean="0"/>
              <a:t>Copy the code from </a:t>
            </a:r>
            <a:r>
              <a:rPr lang="en-US" sz="1800" dirty="0">
                <a:sym typeface="Wingdings"/>
              </a:rPr>
              <a:t> </a:t>
            </a:r>
            <a:r>
              <a:rPr lang="en-US" sz="1800" dirty="0">
                <a:ln>
                  <a:solidFill>
                    <a:srgbClr val="002060"/>
                  </a:solidFill>
                </a:ln>
                <a:sym typeface="Wingdings"/>
                <a:hlinkClick r:id="rId2"/>
              </a:rPr>
              <a:t>https://</a:t>
            </a:r>
            <a:r>
              <a:rPr lang="en-US" sz="1800" dirty="0" smtClean="0">
                <a:ln>
                  <a:solidFill>
                    <a:srgbClr val="002060"/>
                  </a:solidFill>
                </a:ln>
                <a:sym typeface="Wingdings"/>
                <a:hlinkClick r:id="rId2"/>
              </a:rPr>
              <a:t>github.com/ibmecod/mobile-androidintro/blob/master/Lab8/MainActivity.java</a:t>
            </a:r>
            <a:r>
              <a:rPr lang="en-US" sz="1800" dirty="0" smtClean="0">
                <a:ln>
                  <a:solidFill>
                    <a:srgbClr val="002060"/>
                  </a:solidFill>
                </a:ln>
                <a:sym typeface="Wingdings"/>
              </a:rPr>
              <a:t> </a:t>
            </a:r>
            <a:r>
              <a:rPr lang="en-US" sz="1800" dirty="0" smtClean="0">
                <a:sym typeface="Wingdings"/>
              </a:rPr>
              <a:t> </a:t>
            </a:r>
            <a:r>
              <a:rPr lang="en-US" sz="1800" dirty="0" err="1" smtClean="0">
                <a:sym typeface="Wingdings"/>
              </a:rPr>
              <a:t>MainActivity.java</a:t>
            </a:r>
            <a:endParaRPr lang="en-US" sz="18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4" name="Picture 3"/>
          <p:cNvPicPr>
            <a:picLocks noChangeAspect="1"/>
          </p:cNvPicPr>
          <p:nvPr/>
        </p:nvPicPr>
        <p:blipFill>
          <a:blip r:embed="rId3"/>
          <a:stretch>
            <a:fillRect/>
          </a:stretch>
        </p:blipFill>
        <p:spPr>
          <a:xfrm>
            <a:off x="381000" y="2286000"/>
            <a:ext cx="8610599" cy="4487036"/>
          </a:xfrm>
          <a:prstGeom prst="rect">
            <a:avLst/>
          </a:prstGeom>
        </p:spPr>
      </p:pic>
    </p:spTree>
    <p:extLst>
      <p:ext uri="{BB962C8B-B14F-4D97-AF65-F5344CB8AC3E}">
        <p14:creationId xmlns:p14="http://schemas.microsoft.com/office/powerpoint/2010/main" val="9836503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  Create Contacts</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Contacts </a:t>
            </a:r>
            <a:r>
              <a:rPr lang="en-US" sz="1800" dirty="0" smtClean="0">
                <a:sym typeface="Wingdings"/>
              </a:rPr>
              <a:t> Add Contacts</a:t>
            </a:r>
            <a:r>
              <a:rPr lang="en-US" sz="1800" dirty="0" smtClean="0"/>
              <a:t> </a:t>
            </a:r>
            <a:endParaRPr lang="en-US" sz="1800" dirty="0" smtClean="0">
              <a:sym typeface="Wingdings"/>
            </a:endParaRPr>
          </a:p>
          <a:p>
            <a:pPr marL="79762" indent="0">
              <a:buNone/>
            </a:pPr>
            <a:endParaRPr lang="en-US" sz="1800" dirty="0" smtClean="0">
              <a:sym typeface="Wingdings"/>
            </a:endParaRPr>
          </a:p>
          <a:p>
            <a:endParaRPr lang="en-US" sz="2400" dirty="0" smtClean="0"/>
          </a:p>
          <a:p>
            <a:pPr lvl="8"/>
            <a:endParaRPr lang="en-US" sz="2550" dirty="0" smtClean="0"/>
          </a:p>
          <a:p>
            <a:pPr lvl="8"/>
            <a:endParaRPr lang="en-US" sz="2550" dirty="0"/>
          </a:p>
          <a:p>
            <a:pPr lvl="8"/>
            <a:endParaRPr lang="en-US" sz="2550" dirty="0" smtClean="0"/>
          </a:p>
          <a:p>
            <a:pPr lvl="8"/>
            <a:endParaRPr lang="en-US" sz="2550" dirty="0"/>
          </a:p>
          <a:p>
            <a:pPr lvl="8"/>
            <a:r>
              <a:rPr lang="en-US" sz="2550" dirty="0" smtClean="0"/>
              <a:t>               </a:t>
            </a:r>
            <a:r>
              <a:rPr lang="en-US" sz="2550" dirty="0" smtClean="0">
                <a:sym typeface="Wingdings"/>
              </a:rPr>
              <a:t></a:t>
            </a:r>
            <a:endParaRPr lang="en-US" sz="2550" dirty="0"/>
          </a:p>
        </p:txBody>
      </p:sp>
      <p:pic>
        <p:nvPicPr>
          <p:cNvPr id="5" name="Picture 4"/>
          <p:cNvPicPr>
            <a:picLocks noChangeAspect="1"/>
          </p:cNvPicPr>
          <p:nvPr/>
        </p:nvPicPr>
        <p:blipFill>
          <a:blip r:embed="rId2"/>
          <a:stretch>
            <a:fillRect/>
          </a:stretch>
        </p:blipFill>
        <p:spPr>
          <a:xfrm>
            <a:off x="792356" y="1822450"/>
            <a:ext cx="3746310" cy="4541838"/>
          </a:xfrm>
          <a:prstGeom prst="rect">
            <a:avLst/>
          </a:prstGeom>
        </p:spPr>
      </p:pic>
      <p:sp>
        <p:nvSpPr>
          <p:cNvPr id="6" name="Oval 5"/>
          <p:cNvSpPr/>
          <p:nvPr/>
        </p:nvSpPr>
        <p:spPr bwMode="auto">
          <a:xfrm>
            <a:off x="1828800" y="5486400"/>
            <a:ext cx="609600" cy="609600"/>
          </a:xfrm>
          <a:prstGeom prst="ellipse">
            <a:avLst/>
          </a:prstGeom>
          <a:noFill/>
          <a:ln w="50800" cap="flat" cmpd="thickThin"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5257800" y="1822450"/>
            <a:ext cx="3660735" cy="4541838"/>
          </a:xfrm>
          <a:prstGeom prst="rect">
            <a:avLst/>
          </a:prstGeom>
        </p:spPr>
      </p:pic>
    </p:spTree>
    <p:extLst>
      <p:ext uri="{BB962C8B-B14F-4D97-AF65-F5344CB8AC3E}">
        <p14:creationId xmlns:p14="http://schemas.microsoft.com/office/powerpoint/2010/main" val="20749414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New Button </a:t>
            </a:r>
            <a:r>
              <a:rPr lang="en-US" sz="1800" dirty="0" smtClean="0">
                <a:sym typeface="Wingdings"/>
              </a:rPr>
              <a:t> Display all Contacts</a:t>
            </a:r>
          </a:p>
          <a:p>
            <a:pPr marL="79762" indent="0">
              <a:buNone/>
            </a:pPr>
            <a:endParaRPr lang="en-US" sz="1800" dirty="0" smtClean="0">
              <a:sym typeface="Wingdings"/>
            </a:endParaRPr>
          </a:p>
        </p:txBody>
      </p:sp>
      <p:pic>
        <p:nvPicPr>
          <p:cNvPr id="4" name="Picture 3"/>
          <p:cNvPicPr>
            <a:picLocks noChangeAspect="1"/>
          </p:cNvPicPr>
          <p:nvPr/>
        </p:nvPicPr>
        <p:blipFill>
          <a:blip r:embed="rId2"/>
          <a:stretch>
            <a:fillRect/>
          </a:stretch>
        </p:blipFill>
        <p:spPr>
          <a:xfrm>
            <a:off x="3886200" y="1600200"/>
            <a:ext cx="3703727" cy="4764088"/>
          </a:xfrm>
          <a:prstGeom prst="rect">
            <a:avLst/>
          </a:prstGeom>
        </p:spPr>
      </p:pic>
    </p:spTree>
    <p:extLst>
      <p:ext uri="{BB962C8B-B14F-4D97-AF65-F5344CB8AC3E}">
        <p14:creationId xmlns:p14="http://schemas.microsoft.com/office/powerpoint/2010/main" val="2076910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Background and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8312203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677336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Lab12</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056318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76668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61904" y="567110"/>
            <a:ext cx="8653496"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How to Produce a Android App?</a:t>
            </a:r>
            <a:endParaRPr lang="en-US" altLang="en-US" sz="2800" b="1" dirty="0">
              <a:solidFill>
                <a:srgbClr val="002060"/>
              </a:solidFill>
              <a:effectLst>
                <a:outerShdw blurRad="38100" dist="38100" dir="2700000" algn="tl">
                  <a:srgbClr val="C0C0C0"/>
                </a:outerShdw>
              </a:effectLst>
            </a:endParaRPr>
          </a:p>
        </p:txBody>
      </p:sp>
      <p:sp>
        <p:nvSpPr>
          <p:cNvPr id="5" name="Rectangle 4"/>
          <p:cNvSpPr/>
          <p:nvPr>
            <p:custDataLst>
              <p:tags r:id="rId1"/>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6" name="Rectangle 5"/>
          <p:cNvSpPr/>
          <p:nvPr>
            <p:custDataLst>
              <p:tags r:id="rId2"/>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7" name="Rectangle 6"/>
          <p:cNvSpPr/>
          <p:nvPr>
            <p:custDataLst>
              <p:tags r:id="rId3"/>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8" name="Rectangle 7"/>
          <p:cNvSpPr/>
          <p:nvPr>
            <p:custDataLst>
              <p:tags r:id="rId4"/>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9" name="Rectangle 8"/>
          <p:cNvSpPr/>
          <p:nvPr>
            <p:custDataLst>
              <p:tags r:id="rId5"/>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6"/>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7"/>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2" name="Rectangle 11"/>
          <p:cNvSpPr/>
          <p:nvPr>
            <p:custDataLst>
              <p:tags r:id="rId8"/>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13" name="Group 25"/>
          <p:cNvGrpSpPr/>
          <p:nvPr>
            <p:custDataLst>
              <p:tags r:id="rId9"/>
            </p:custDataLst>
          </p:nvPr>
        </p:nvGrpSpPr>
        <p:grpSpPr>
          <a:xfrm>
            <a:off x="7620000" y="3733800"/>
            <a:ext cx="1143000" cy="990600"/>
            <a:chOff x="7467600" y="3200400"/>
            <a:chExt cx="1143000" cy="990600"/>
          </a:xfrm>
        </p:grpSpPr>
        <p:sp>
          <p:nvSpPr>
            <p:cNvPr id="14" name="Rectangle 13"/>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5" name="Picture 2"/>
            <p:cNvPicPr>
              <a:picLocks noChangeAspect="1" noChangeArrowheads="1"/>
            </p:cNvPicPr>
            <p:nvPr/>
          </p:nvPicPr>
          <p:blipFill>
            <a:blip r:embed="rId29" cstate="print"/>
            <a:srcRect/>
            <a:stretch>
              <a:fillRect/>
            </a:stretch>
          </p:blipFill>
          <p:spPr bwMode="auto">
            <a:xfrm>
              <a:off x="7589520" y="3200400"/>
              <a:ext cx="914400" cy="953588"/>
            </a:xfrm>
            <a:prstGeom prst="rect">
              <a:avLst/>
            </a:prstGeom>
            <a:noFill/>
            <a:ln w="9525">
              <a:noFill/>
              <a:miter lim="800000"/>
              <a:headEnd/>
              <a:tailEnd/>
            </a:ln>
          </p:spPr>
        </p:pic>
      </p:grpSp>
      <p:sp>
        <p:nvSpPr>
          <p:cNvPr id="16" name="Music"/>
          <p:cNvSpPr>
            <a:spLocks noEditPoints="1" noChangeArrowheads="1"/>
          </p:cNvSpPr>
          <p:nvPr>
            <p:custDataLst>
              <p:tags r:id="rId10"/>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custDataLst>
              <p:tags r:id="rId11"/>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8" name="Picture 4" descr="C:\Users\fmccown\AppData\Local\Microsoft\Windows\Temporary Internet Files\Content.IE5\BSJPH8Q7\MCj03125660000[1].wmf"/>
          <p:cNvPicPr>
            <a:picLocks noChangeAspect="1" noChangeArrowheads="1"/>
          </p:cNvPicPr>
          <p:nvPr>
            <p:custDataLst>
              <p:tags r:id="rId12"/>
            </p:custDataLst>
          </p:nvPr>
        </p:nvPicPr>
        <p:blipFill>
          <a:blip r:embed="rId30" cstate="print"/>
          <a:srcRect/>
          <a:stretch>
            <a:fillRect/>
          </a:stretch>
        </p:blipFill>
        <p:spPr bwMode="auto">
          <a:xfrm>
            <a:off x="5715000" y="5791200"/>
            <a:ext cx="762000" cy="416857"/>
          </a:xfrm>
          <a:prstGeom prst="rect">
            <a:avLst/>
          </a:prstGeom>
          <a:noFill/>
        </p:spPr>
      </p:pic>
      <p:sp>
        <p:nvSpPr>
          <p:cNvPr id="19" name="TextBox 18"/>
          <p:cNvSpPr txBox="1"/>
          <p:nvPr>
            <p:custDataLst>
              <p:tags r:id="rId13"/>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4"/>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5"/>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6"/>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3" name="Straight Arrow Connector 22"/>
          <p:cNvCxnSpPr>
            <a:stCxn id="6" idx="3"/>
            <a:endCxn id="7" idx="1"/>
          </p:cNvCxnSpPr>
          <p:nvPr>
            <p:custDataLst>
              <p:tags r:id="rId17"/>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18"/>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5" name="Right Brace 24"/>
          <p:cNvSpPr/>
          <p:nvPr>
            <p:custDataLst>
              <p:tags r:id="rId19"/>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custDataLst>
              <p:tags r:id="rId20"/>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7" name="TextBox 26"/>
          <p:cNvSpPr txBox="1"/>
          <p:nvPr>
            <p:custDataLst>
              <p:tags r:id="rId21"/>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28" name="TextBox 27"/>
          <p:cNvSpPr txBox="1"/>
          <p:nvPr>
            <p:custDataLst>
              <p:tags r:id="rId22"/>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29" name="TextBox 28"/>
          <p:cNvSpPr txBox="1"/>
          <p:nvPr>
            <p:custDataLst>
              <p:tags r:id="rId23"/>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0" name="Right Brace 29"/>
          <p:cNvSpPr/>
          <p:nvPr>
            <p:custDataLst>
              <p:tags r:id="rId24"/>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custDataLst>
              <p:tags r:id="rId25"/>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2" name="TextBox 31"/>
          <p:cNvSpPr txBox="1"/>
          <p:nvPr>
            <p:custDataLst>
              <p:tags r:id="rId26"/>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3" name="Slide Number Placeholder 34"/>
          <p:cNvSpPr>
            <a:spLocks noGrp="1"/>
          </p:cNvSpPr>
          <p:nvPr>
            <p:ph type="sldNum" sz="quarter" idx="4294967295"/>
          </p:nvPr>
        </p:nvSpPr>
        <p:spPr>
          <a:xfrm>
            <a:off x="6553200" y="6356350"/>
            <a:ext cx="2133600" cy="365125"/>
          </a:xfrm>
          <a:prstGeom prst="rect">
            <a:avLst/>
          </a:prstGeom>
        </p:spPr>
        <p:txBody>
          <a:bodyPr/>
          <a:lstStyle/>
          <a:p>
            <a:pPr>
              <a:defRPr/>
            </a:pPr>
            <a:fld id="{F2656190-EADB-44BF-AE6D-C94FA8C6BE54}" type="slidenum">
              <a:rPr lang="en-US" smtClean="0"/>
              <a:pPr>
                <a:defRPr/>
              </a:pPr>
              <a:t>11</a:t>
            </a:fld>
            <a:endParaRPr lang="en-US"/>
          </a:p>
        </p:txBody>
      </p:sp>
    </p:spTree>
    <p:extLst>
      <p:ext uri="{BB962C8B-B14F-4D97-AF65-F5344CB8AC3E}">
        <p14:creationId xmlns:p14="http://schemas.microsoft.com/office/powerpoint/2010/main" val="1284218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25400"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Emulator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74542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custDataLst>
              <p:tags r:id="rId1"/>
            </p:custDataLst>
          </p:nvPr>
        </p:nvSpPr>
        <p:spPr>
          <a:xfrm>
            <a:off x="381000" y="1219200"/>
            <a:ext cx="8305800" cy="4906963"/>
          </a:xfrm>
        </p:spPr>
        <p:txBody>
          <a:bodyPr>
            <a:normAutofit/>
          </a:bodyPr>
          <a:lstStyle/>
          <a:p>
            <a:r>
              <a:rPr lang="en-US" sz="2400" dirty="0" smtClean="0"/>
              <a:t>Host computer’s keyboard works</a:t>
            </a:r>
          </a:p>
          <a:p>
            <a:r>
              <a:rPr lang="en-US" sz="2400" dirty="0" smtClean="0"/>
              <a:t>Host’s mouse acts as finger</a:t>
            </a:r>
          </a:p>
          <a:p>
            <a:r>
              <a:rPr lang="en-US" sz="2400" dirty="0" smtClean="0"/>
              <a:t>Uses host’s Internet connection</a:t>
            </a:r>
          </a:p>
          <a:p>
            <a:r>
              <a:rPr lang="en-US" sz="2400" dirty="0" smtClean="0"/>
              <a:t>Other buttons work: Home, Menu, Back, Search, volume up and down, etc. </a:t>
            </a:r>
            <a:endParaRPr lang="en-US" sz="2400" dirty="0"/>
          </a:p>
          <a:p>
            <a:r>
              <a:rPr lang="en-US" sz="2400" dirty="0" smtClean="0"/>
              <a:t>Ctrl-F11 toggle landscape </a:t>
            </a:r>
            <a:r>
              <a:rPr lang="en-US" sz="2400" dirty="0" smtClean="0">
                <a:sym typeface="Wingdings" pitchFamily="2" charset="2"/>
              </a:rPr>
              <a:t> portrait</a:t>
            </a:r>
          </a:p>
          <a:p>
            <a:r>
              <a:rPr lang="en-US" sz="2400" dirty="0" smtClean="0">
                <a:sym typeface="Wingdings" pitchFamily="2" charset="2"/>
              </a:rPr>
              <a:t>Alt-Enter toggle full-screen mode</a:t>
            </a:r>
            <a:endParaRPr lang="en-US" sz="2400" dirty="0" smtClean="0"/>
          </a:p>
          <a:p>
            <a:r>
              <a:rPr lang="en-US" sz="2400" dirty="0" smtClean="0"/>
              <a:t>More info at </a:t>
            </a:r>
            <a:r>
              <a:rPr lang="en-US" sz="2400" dirty="0" smtClean="0">
                <a:ln>
                  <a:solidFill>
                    <a:schemeClr val="accent6">
                      <a:shade val="50000"/>
                    </a:schemeClr>
                  </a:solidFill>
                </a:ln>
                <a:hlinkClick r:id="rId3"/>
              </a:rPr>
              <a:t>http://developer.android.com/guide/developing/devices/emulator.html</a:t>
            </a:r>
            <a:endParaRPr lang="en-US" sz="2400" dirty="0">
              <a:ln>
                <a:solidFill>
                  <a:schemeClr val="accent6">
                    <a:shade val="50000"/>
                  </a:schemeClr>
                </a:solidFill>
              </a:ln>
            </a:endParaRPr>
          </a:p>
        </p:txBody>
      </p:sp>
      <p:sp>
        <p:nvSpPr>
          <p:cNvPr id="5" name="Rectangle 1"/>
          <p:cNvSpPr>
            <a:spLocks noGrp="1" noChangeArrowheads="1"/>
          </p:cNvSpPr>
          <p:nvPr>
            <p:ph type="title"/>
          </p:nvPr>
        </p:nvSpPr>
        <p:spPr>
          <a:xfrm>
            <a:off x="457200" y="567110"/>
            <a:ext cx="8458200"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Emulator Basics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65799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533400"/>
            <a:ext cx="8653497" cy="609600"/>
          </a:xfrm>
        </p:spPr>
        <p:txBody>
          <a:bodyPr/>
          <a:lstStyle/>
          <a:p>
            <a:r>
              <a:rPr lang="en-US" altLang="en-US" sz="2800" b="1">
                <a:solidFill>
                  <a:srgbClr val="002060"/>
                </a:solidFill>
                <a:effectLst>
                  <a:outerShdw blurRad="38100" dist="38100" dir="2700000" algn="tl">
                    <a:srgbClr val="C0C0C0"/>
                  </a:outerShdw>
                </a:effectLst>
              </a:rPr>
              <a:t>Emulator </a:t>
            </a:r>
            <a:r>
              <a:rPr lang="en-US" altLang="en-US" sz="2800" b="1" smtClean="0">
                <a:solidFill>
                  <a:srgbClr val="002060"/>
                </a:solidFill>
                <a:effectLst>
                  <a:outerShdw blurRad="38100" dist="38100" dir="2700000" algn="tl">
                    <a:srgbClr val="C0C0C0"/>
                  </a:outerShdw>
                </a:effectLst>
              </a:rPr>
              <a:t>Limitations</a:t>
            </a:r>
            <a:endParaRPr lang="en-US" sz="2800" dirty="0"/>
          </a:p>
        </p:txBody>
      </p:sp>
      <p:sp>
        <p:nvSpPr>
          <p:cNvPr id="6" name="Content Placeholder 2"/>
          <p:cNvSpPr>
            <a:spLocks noGrp="1"/>
          </p:cNvSpPr>
          <p:nvPr>
            <p:ph idx="1"/>
            <p:custDataLst>
              <p:tags r:id="rId1"/>
            </p:custDataLst>
          </p:nvPr>
        </p:nvSpPr>
        <p:spPr>
          <a:xfrm>
            <a:off x="249203" y="1143000"/>
            <a:ext cx="8229600" cy="4830763"/>
          </a:xfrm>
        </p:spPr>
        <p:txBody>
          <a:bodyPr>
            <a:noAutofit/>
          </a:bodyPr>
          <a:lstStyle/>
          <a:p>
            <a:r>
              <a:rPr lang="en-US" sz="2400" dirty="0"/>
              <a:t>No support for placing or receiving actual phone </a:t>
            </a:r>
            <a:r>
              <a:rPr lang="en-US" sz="2400" dirty="0" smtClean="0"/>
              <a:t>calls</a:t>
            </a:r>
          </a:p>
          <a:p>
            <a:pPr lvl="1"/>
            <a:r>
              <a:rPr lang="en-US" sz="2400" dirty="0" smtClean="0"/>
              <a:t>Simulate phone calls (placed and received) through the emulator console</a:t>
            </a:r>
            <a:endParaRPr lang="en-US" sz="2400" dirty="0"/>
          </a:p>
          <a:p>
            <a:r>
              <a:rPr lang="en-US" sz="2400" dirty="0"/>
              <a:t>No support for USB connections</a:t>
            </a:r>
          </a:p>
          <a:p>
            <a:r>
              <a:rPr lang="en-US" sz="2400" dirty="0"/>
              <a:t>No support for camera/video capture (input</a:t>
            </a:r>
            <a:r>
              <a:rPr lang="en-US" sz="2400" dirty="0" smtClean="0"/>
              <a:t>)</a:t>
            </a:r>
            <a:endParaRPr lang="en-US" sz="2400" dirty="0"/>
          </a:p>
          <a:p>
            <a:r>
              <a:rPr lang="en-US" sz="2400" dirty="0"/>
              <a:t>No support for device-attached headphones</a:t>
            </a:r>
          </a:p>
          <a:p>
            <a:r>
              <a:rPr lang="en-US" sz="2400" dirty="0"/>
              <a:t>No support for determining connected state</a:t>
            </a:r>
          </a:p>
          <a:p>
            <a:r>
              <a:rPr lang="en-US" sz="2400" dirty="0"/>
              <a:t>No support for determining battery charge level and AC charging state</a:t>
            </a:r>
          </a:p>
          <a:p>
            <a:r>
              <a:rPr lang="en-US" sz="2400" dirty="0"/>
              <a:t>No support for determining SD card insert/eject</a:t>
            </a:r>
          </a:p>
          <a:p>
            <a:r>
              <a:rPr lang="en-US" sz="2400" dirty="0"/>
              <a:t>No support for </a:t>
            </a:r>
            <a:r>
              <a:rPr lang="en-US" sz="2400" dirty="0" smtClean="0"/>
              <a:t>Bluetooth</a:t>
            </a:r>
          </a:p>
          <a:p>
            <a:r>
              <a:rPr lang="en-US" sz="2400" dirty="0" smtClean="0"/>
              <a:t>No support for simulating the accelerometer</a:t>
            </a:r>
          </a:p>
          <a:p>
            <a:pPr lvl="1"/>
            <a:r>
              <a:rPr lang="en-US" sz="2400" dirty="0" smtClean="0"/>
              <a:t>Use </a:t>
            </a:r>
            <a:r>
              <a:rPr lang="en-US" sz="2400" dirty="0" err="1" smtClean="0"/>
              <a:t>OpenIntents’s</a:t>
            </a:r>
            <a:r>
              <a:rPr lang="en-US" sz="2400" dirty="0" smtClean="0"/>
              <a:t> Sensor Simulator</a:t>
            </a:r>
            <a:endParaRPr lang="en-US" sz="2400" dirty="0"/>
          </a:p>
        </p:txBody>
      </p:sp>
    </p:spTree>
    <p:extLst>
      <p:ext uri="{BB962C8B-B14F-4D97-AF65-F5344CB8AC3E}">
        <p14:creationId xmlns:p14="http://schemas.microsoft.com/office/powerpoint/2010/main" val="228473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61903" y="533400"/>
            <a:ext cx="86534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Android Emulator (Android Virtual Device – AVD)</a:t>
            </a:r>
            <a:endParaRPr lang="en-US" sz="2800" dirty="0"/>
          </a:p>
        </p:txBody>
      </p:sp>
      <p:sp>
        <p:nvSpPr>
          <p:cNvPr id="5" name="Content Placeholder 2"/>
          <p:cNvSpPr>
            <a:spLocks noGrp="1"/>
          </p:cNvSpPr>
          <p:nvPr>
            <p:ph idx="1"/>
            <p:custDataLst>
              <p:tags r:id="rId1"/>
            </p:custDataLst>
          </p:nvPr>
        </p:nvSpPr>
        <p:spPr>
          <a:xfrm>
            <a:off x="457200" y="1600200"/>
            <a:ext cx="8229600" cy="4525963"/>
          </a:xfrm>
        </p:spPr>
        <p:txBody>
          <a:bodyPr>
            <a:normAutofit/>
          </a:bodyPr>
          <a:lstStyle/>
          <a:p>
            <a:r>
              <a:rPr lang="en-US" sz="2400" dirty="0" smtClean="0"/>
              <a:t>Emulator is essential to testing app but is not a substitute for a real device</a:t>
            </a:r>
          </a:p>
          <a:p>
            <a:pPr marL="79762" indent="0">
              <a:buNone/>
            </a:pPr>
            <a:endParaRPr lang="en-US" sz="2400" dirty="0" smtClean="0"/>
          </a:p>
          <a:p>
            <a:r>
              <a:rPr lang="en-US" sz="2400" dirty="0" smtClean="0"/>
              <a:t>Emulators are </a:t>
            </a:r>
            <a:r>
              <a:rPr lang="en-US" sz="2400" b="1" dirty="0" smtClean="0"/>
              <a:t>Android Virtual Devices </a:t>
            </a:r>
            <a:r>
              <a:rPr lang="en-US" sz="2400" dirty="0" smtClean="0"/>
              <a:t>(AVDs)</a:t>
            </a:r>
          </a:p>
          <a:p>
            <a:pPr marL="79762" indent="0">
              <a:buNone/>
            </a:pPr>
            <a:endParaRPr lang="en-US" sz="2400" dirty="0" smtClean="0"/>
          </a:p>
          <a:p>
            <a:r>
              <a:rPr lang="en-US" sz="2400" dirty="0" smtClean="0"/>
              <a:t>Android SDK and AVD Manager allows you to create AVDs that target any Android API level</a:t>
            </a:r>
          </a:p>
          <a:p>
            <a:pPr marL="79762" indent="0">
              <a:buNone/>
            </a:pPr>
            <a:endParaRPr lang="en-US" sz="2400" dirty="0" smtClean="0"/>
          </a:p>
          <a:p>
            <a:r>
              <a:rPr lang="en-US" sz="2400" dirty="0" smtClean="0"/>
              <a:t>AVD have configurable resolutions, RAM, SD cards, skins, and other hardware </a:t>
            </a:r>
          </a:p>
        </p:txBody>
      </p:sp>
    </p:spTree>
    <p:extLst>
      <p:ext uri="{BB962C8B-B14F-4D97-AF65-F5344CB8AC3E}">
        <p14:creationId xmlns:p14="http://schemas.microsoft.com/office/powerpoint/2010/main" val="208095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5109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371600"/>
            <a:ext cx="8553527" cy="4992688"/>
          </a:xfrm>
        </p:spPr>
        <p:txBody>
          <a:bodyPr/>
          <a:lstStyle/>
          <a:p>
            <a:r>
              <a:rPr lang="en-US" sz="2400" dirty="0" smtClean="0"/>
              <a:t>Instal</a:t>
            </a:r>
            <a:r>
              <a:rPr lang="en-US" sz="2400" dirty="0" smtClean="0"/>
              <a:t>l and Setup Android Studio following steps in the document attached</a:t>
            </a:r>
          </a:p>
          <a:p>
            <a:endParaRPr lang="en-US" sz="2400" dirty="0"/>
          </a:p>
        </p:txBody>
      </p:sp>
      <p:sp>
        <p:nvSpPr>
          <p:cNvPr id="5" name="Title 1"/>
          <p:cNvSpPr txBox="1">
            <a:spLocks/>
          </p:cNvSpPr>
          <p:nvPr/>
        </p:nvSpPr>
        <p:spPr bwMode="auto">
          <a:xfrm>
            <a:off x="223803" y="6096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sz="2800" b="1" dirty="0" smtClean="0">
                <a:solidFill>
                  <a:srgbClr val="002060"/>
                </a:solidFill>
                <a:effectLst>
                  <a:outerShdw blurRad="38100" dist="38100" dir="2700000" algn="tl">
                    <a:srgbClr val="C0C0C0"/>
                  </a:outerShdw>
                </a:effectLst>
              </a:rPr>
              <a:t>Pre-Requisites</a:t>
            </a: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1929962103"/>
              </p:ext>
            </p:extLst>
          </p:nvPr>
        </p:nvGraphicFramePr>
        <p:xfrm>
          <a:off x="762000" y="2514600"/>
          <a:ext cx="965200" cy="609600"/>
        </p:xfrm>
        <a:graphic>
          <a:graphicData uri="http://schemas.openxmlformats.org/presentationml/2006/ole">
            <mc:AlternateContent xmlns:mc="http://schemas.openxmlformats.org/markup-compatibility/2006">
              <mc:Choice xmlns:v="urn:schemas-microsoft-com:vml" Requires="v">
                <p:oleObj spid="_x0000_s1031"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762000" y="251460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71585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632619"/>
            <a:ext cx="1066800" cy="99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61903" y="5334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Agenda – What are you going to learn?</a:t>
            </a:r>
            <a:endParaRPr lang="en-US" sz="2800" dirty="0"/>
          </a:p>
        </p:txBody>
      </p:sp>
      <p:sp>
        <p:nvSpPr>
          <p:cNvPr id="6" name="Rectangle 5"/>
          <p:cNvSpPr/>
          <p:nvPr/>
        </p:nvSpPr>
        <p:spPr>
          <a:xfrm>
            <a:off x="274603" y="1216820"/>
            <a:ext cx="7967697" cy="3785652"/>
          </a:xfrm>
          <a:prstGeom prst="rect">
            <a:avLst/>
          </a:prstGeom>
        </p:spPr>
        <p:txBody>
          <a:bodyPr wrap="square">
            <a:spAutoFit/>
          </a:bodyPr>
          <a:lstStyle/>
          <a:p>
            <a:pPr marL="457200" indent="-457200">
              <a:buFont typeface="+mj-lt"/>
              <a:buAutoNum type="arabicPeriod"/>
            </a:pPr>
            <a:endParaRPr lang="en-US" sz="2400" dirty="0"/>
          </a:p>
          <a:p>
            <a:pPr marL="457200" indent="-457200">
              <a:buFont typeface="+mj-lt"/>
              <a:buAutoNum type="arabicPeriod"/>
            </a:pPr>
            <a:r>
              <a:rPr lang="en-US" sz="2400" dirty="0"/>
              <a:t>Create an </a:t>
            </a:r>
            <a:r>
              <a:rPr lang="en-US" sz="2400" dirty="0" smtClean="0"/>
              <a:t>Activity</a:t>
            </a:r>
          </a:p>
          <a:p>
            <a:pPr marL="457200" indent="-457200">
              <a:buFont typeface="+mj-lt"/>
              <a:buAutoNum type="arabicPeriod"/>
            </a:pPr>
            <a:endParaRPr lang="en-US" sz="2400" dirty="0"/>
          </a:p>
          <a:p>
            <a:pPr marL="457200" indent="-457200">
              <a:buFont typeface="+mj-lt"/>
              <a:buAutoNum type="arabicPeriod"/>
            </a:pPr>
            <a:r>
              <a:rPr lang="en-US" sz="2400" dirty="0"/>
              <a:t>Demonstrate resources created</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Activity lifecycle within the Android OS</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various debugging tools available</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how to start one Activity from another</a:t>
            </a:r>
          </a:p>
        </p:txBody>
      </p:sp>
    </p:spTree>
    <p:extLst>
      <p:ext uri="{BB962C8B-B14F-4D97-AF65-F5344CB8AC3E}">
        <p14:creationId xmlns:p14="http://schemas.microsoft.com/office/powerpoint/2010/main" val="139243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 – Create your first Android Hello World Application</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4925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49508" y="567110"/>
            <a:ext cx="8665891" cy="507141"/>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100" b="1" dirty="0" smtClean="0">
                <a:solidFill>
                  <a:srgbClr val="002060"/>
                </a:solidFill>
                <a:effectLst>
                  <a:outerShdw blurRad="38100" dist="38100" dir="2700000" algn="tl">
                    <a:srgbClr val="C0C0C0"/>
                  </a:outerShdw>
                </a:effectLst>
              </a:rPr>
              <a:t>Mobile Cloud = Bringing the Real Power of CAMSS</a:t>
            </a:r>
            <a:endParaRPr lang="en-US" altLang="en-US" sz="2100" b="1" dirty="0">
              <a:solidFill>
                <a:srgbClr val="002060"/>
              </a:solidFill>
              <a:effectLst>
                <a:outerShdw blurRad="38100" dist="38100" dir="2700000" algn="tl">
                  <a:srgbClr val="C0C0C0"/>
                </a:outerShdw>
              </a:effectLst>
            </a:endParaRPr>
          </a:p>
        </p:txBody>
      </p:sp>
      <p:grpSp>
        <p:nvGrpSpPr>
          <p:cNvPr id="43" name="Group 42"/>
          <p:cNvGrpSpPr>
            <a:grpSpLocks/>
          </p:cNvGrpSpPr>
          <p:nvPr/>
        </p:nvGrpSpPr>
        <p:grpSpPr bwMode="auto">
          <a:xfrm>
            <a:off x="4242978" y="3329552"/>
            <a:ext cx="1206500" cy="1073151"/>
            <a:chOff x="4078288" y="3365254"/>
            <a:chExt cx="1206500" cy="1073029"/>
          </a:xfrm>
        </p:grpSpPr>
        <p:pic>
          <p:nvPicPr>
            <p:cNvPr id="44" name="Picture 16" descr="http://icons.iconarchive.com/icons/aha-soft/transport/256/car-icon.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t="17375" b="16782"/>
            <a:stretch/>
          </p:blipFill>
          <p:spPr bwMode="auto">
            <a:xfrm>
              <a:off x="4363904" y="3365254"/>
              <a:ext cx="868587" cy="553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http://www.egalaxy.gr/images/detailed/5/fitbit-flex-black-1.jp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3066" t="5995" r="20994" b="9348"/>
            <a:stretch/>
          </p:blipFill>
          <p:spPr bwMode="auto">
            <a:xfrm>
              <a:off x="5074153" y="3866018"/>
              <a:ext cx="210635" cy="30852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6"/>
            <p:cNvGrpSpPr>
              <a:grpSpLocks/>
            </p:cNvGrpSpPr>
            <p:nvPr/>
          </p:nvGrpSpPr>
          <p:grpSpPr bwMode="auto">
            <a:xfrm>
              <a:off x="4078288" y="3738768"/>
              <a:ext cx="723473" cy="576383"/>
              <a:chOff x="4307628" y="1543546"/>
              <a:chExt cx="1420487" cy="1169288"/>
            </a:xfrm>
          </p:grpSpPr>
          <p:pic>
            <p:nvPicPr>
              <p:cNvPr id="49" name="Picture 24"/>
              <p:cNvPicPr>
                <a:picLocks noChangeAspect="1"/>
              </p:cNvPicPr>
              <p:nvPr/>
            </p:nvPicPr>
            <p:blipFill>
              <a:blip r:embed="rId5"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50" name="Picture 26"/>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51" name="Picture 16"/>
              <p:cNvPicPr>
                <a:picLocks noChangeAspect="1"/>
              </p:cNvPicPr>
              <p:nvPr/>
            </p:nvPicPr>
            <p:blipFill>
              <a:blip r:embed="rId7"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52" name="Picture 18"/>
              <p:cNvPicPr>
                <a:picLocks noChangeAspect="1"/>
              </p:cNvPicPr>
              <p:nvPr/>
            </p:nvPicPr>
            <p:blipFill>
              <a:blip r:embed="rId8"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pic>
          <p:nvPicPr>
            <p:cNvPr id="47" name="Picture 12" descr="http://www.stuffwecomeupwit.com/wp-content/uploads/2011/07/kokoro_wearable_cellphone_tlylv.jpg"/>
            <p:cNvPicPr>
              <a:picLocks noChangeAspect="1" noChangeArrowheads="1"/>
            </p:cNvPicPr>
            <p:nvPr/>
          </p:nvPicPr>
          <p:blipFill rotWithShape="1">
            <a:blip r:embed="rId9"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46580" t="6782" b="4268"/>
            <a:stretch/>
          </p:blipFill>
          <p:spPr bwMode="auto">
            <a:xfrm>
              <a:off x="4822544" y="3886427"/>
              <a:ext cx="260619" cy="31010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http://matemedia.com/wp-content/uploads/2014/02/google-glass-transparent.png"/>
            <p:cNvPicPr>
              <a:picLocks noChangeAspect="1" noChangeArrowheads="1"/>
            </p:cNvPicPr>
            <p:nvPr/>
          </p:nvPicPr>
          <p:blipFill rotWithShape="1">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t="20478" b="21085"/>
            <a:stretch/>
          </p:blipFill>
          <p:spPr bwMode="auto">
            <a:xfrm>
              <a:off x="4199724" y="4132546"/>
              <a:ext cx="540578" cy="3057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106"/>
          <p:cNvGrpSpPr>
            <a:grpSpLocks/>
          </p:cNvGrpSpPr>
          <p:nvPr/>
        </p:nvGrpSpPr>
        <p:grpSpPr bwMode="auto">
          <a:xfrm>
            <a:off x="403225" y="3275963"/>
            <a:ext cx="1889125" cy="1023937"/>
            <a:chOff x="296156" y="3051654"/>
            <a:chExt cx="1889125" cy="1023938"/>
          </a:xfrm>
        </p:grpSpPr>
        <p:sp>
          <p:nvSpPr>
            <p:cNvPr id="54" name="Oval 53"/>
            <p:cNvSpPr/>
            <p:nvPr/>
          </p:nvSpPr>
          <p:spPr bwMode="auto">
            <a:xfrm>
              <a:off x="522271" y="3553896"/>
              <a:ext cx="1663010" cy="517331"/>
            </a:xfrm>
            <a:prstGeom prst="ellipse">
              <a:avLst/>
            </a:prstGeom>
            <a:solidFill>
              <a:schemeClr val="bg1"/>
            </a:solidFill>
            <a:ln w="28575" cap="rnd" cmpd="sng" algn="ctr">
              <a:noFill/>
              <a:prstDash val="sysDot"/>
              <a:round/>
              <a:headEnd type="none" w="med" len="med"/>
              <a:tailEnd type="none" w="med" len="med"/>
            </a:ln>
            <a:effectLst>
              <a:glow rad="139700">
                <a:schemeClr val="accent1">
                  <a:lumMod val="50000"/>
                  <a:alpha val="40000"/>
                </a:schemeClr>
              </a:glow>
            </a:effectLst>
            <a:extLst/>
          </p:spPr>
          <p:txBody>
            <a:bodyPr/>
            <a:lstStyle/>
            <a:p>
              <a:pPr algn="ctr" defTabSz="914377">
                <a:defRPr/>
              </a:pPr>
              <a:endParaRPr lang="en-GB" sz="1400">
                <a:solidFill>
                  <a:srgbClr val="333333"/>
                </a:solidFill>
                <a:latin typeface="Calibri" panose="020F0502020204030204" pitchFamily="34" charset="0"/>
                <a:cs typeface="MS PGothic" charset="0"/>
              </a:endParaRPr>
            </a:p>
          </p:txBody>
        </p:sp>
        <p:sp>
          <p:nvSpPr>
            <p:cNvPr id="55" name="Freeform 22"/>
            <p:cNvSpPr>
              <a:spLocks/>
            </p:cNvSpPr>
            <p:nvPr/>
          </p:nvSpPr>
          <p:spPr bwMode="auto">
            <a:xfrm>
              <a:off x="659693" y="3051654"/>
              <a:ext cx="544513" cy="30480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endParaRPr lang="en-GB" sz="1200" b="1">
                <a:solidFill>
                  <a:srgbClr val="83D1F5">
                    <a:lumMod val="50000"/>
                  </a:srgbClr>
                </a:solidFill>
                <a:latin typeface="Calibri" panose="020F0502020204030204" pitchFamily="34" charset="0"/>
              </a:endParaRPr>
            </a:p>
          </p:txBody>
        </p:sp>
        <p:pic>
          <p:nvPicPr>
            <p:cNvPr id="5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1832888" y="3344852"/>
              <a:ext cx="352393" cy="56983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http://www.chip.de/bii/1/5/0/5/8/3/7/9/IBM_PureSystems-845f97e7b9c1aa01.jpg"/>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970" y="3131847"/>
              <a:ext cx="421607" cy="583828"/>
            </a:xfrm>
            <a:prstGeom prst="rect">
              <a:avLst/>
            </a:prstGeom>
            <a:noFill/>
            <a:extLst>
              <a:ext uri="{909E8E84-426E-40DD-AFC4-6F175D3DCCD1}">
                <a14:hiddenFill xmlns:a14="http://schemas.microsoft.com/office/drawing/2010/main">
                  <a:solidFill>
                    <a:srgbClr val="FFFFFF"/>
                  </a:solidFill>
                </a14:hiddenFill>
              </a:ext>
            </a:extLst>
          </p:spPr>
        </p:pic>
        <p:sp>
          <p:nvSpPr>
            <p:cNvPr id="58" name="Freeform 22"/>
            <p:cNvSpPr>
              <a:spLocks/>
            </p:cNvSpPr>
            <p:nvPr/>
          </p:nvSpPr>
          <p:spPr bwMode="auto">
            <a:xfrm>
              <a:off x="296156" y="3426304"/>
              <a:ext cx="593725" cy="334962"/>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r>
                <a:rPr lang="en-GB" sz="1200" b="1" dirty="0">
                  <a:solidFill>
                    <a:srgbClr val="83D1F5">
                      <a:lumMod val="50000"/>
                    </a:srgbClr>
                  </a:solidFill>
                  <a:latin typeface="Calibri" panose="020F0502020204030204" pitchFamily="34" charset="0"/>
                </a:rPr>
                <a:t>SaaS</a:t>
              </a:r>
            </a:p>
          </p:txBody>
        </p:sp>
        <p:pic>
          <p:nvPicPr>
            <p:cNvPr id="59" name="Picture 2" descr="https://conceptdraw.com/a1785c3/p2/preview/256/pict--ddcs-computers-and-network-isometric---vector-stencils-library.png--draw-diagram-flowchart-example.png"/>
            <p:cNvPicPr>
              <a:picLocks noChangeAspect="1" noChangeArrowheads="1"/>
            </p:cNvPicPr>
            <p:nvPr/>
          </p:nvPicPr>
          <p:blipFill>
            <a:blip r:embed="rId1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49146" y="3176087"/>
              <a:ext cx="686224" cy="633601"/>
            </a:xfrm>
            <a:prstGeom prst="rect">
              <a:avLst/>
            </a:prstGeom>
            <a:noFill/>
            <a:extLst>
              <a:ext uri="{909E8E84-426E-40DD-AFC4-6F175D3DCCD1}">
                <a14:hiddenFill xmlns:a14="http://schemas.microsoft.com/office/drawing/2010/main">
                  <a:solidFill>
                    <a:srgbClr val="FFFFFF"/>
                  </a:solidFill>
                </a14:hiddenFill>
              </a:ext>
            </a:extLst>
          </p:spPr>
        </p:pic>
        <p:sp>
          <p:nvSpPr>
            <p:cNvPr id="60" name="Freeform 22"/>
            <p:cNvSpPr>
              <a:spLocks/>
            </p:cNvSpPr>
            <p:nvPr/>
          </p:nvSpPr>
          <p:spPr bwMode="auto">
            <a:xfrm>
              <a:off x="521581" y="3654905"/>
              <a:ext cx="420687" cy="23495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61" name="Freeform 22"/>
            <p:cNvSpPr>
              <a:spLocks/>
            </p:cNvSpPr>
            <p:nvPr/>
          </p:nvSpPr>
          <p:spPr bwMode="auto">
            <a:xfrm>
              <a:off x="770818" y="3820005"/>
              <a:ext cx="280988" cy="155575"/>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62" name="Picture 4" descr="http://www.alphabytecpu.com/files/9713/1645/1621/icon_desktop.png"/>
            <p:cNvPicPr>
              <a:picLocks noChangeAspect="1" noChangeArrowheads="1"/>
            </p:cNvPicPr>
            <p:nvPr/>
          </p:nvPicPr>
          <p:blipFill>
            <a:blip r:embed="rId1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101887" y="3329382"/>
              <a:ext cx="403244" cy="40324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6"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1306475" y="3614647"/>
              <a:ext cx="445953" cy="460945"/>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63"/>
          <p:cNvSpPr/>
          <p:nvPr/>
        </p:nvSpPr>
        <p:spPr bwMode="auto">
          <a:xfrm>
            <a:off x="1149741"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C</a:t>
            </a:r>
          </a:p>
        </p:txBody>
      </p:sp>
      <p:sp>
        <p:nvSpPr>
          <p:cNvPr id="65" name="Rectangle 64"/>
          <p:cNvSpPr/>
          <p:nvPr/>
        </p:nvSpPr>
        <p:spPr bwMode="auto">
          <a:xfrm>
            <a:off x="2792802"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A</a:t>
            </a:r>
          </a:p>
        </p:txBody>
      </p:sp>
      <p:sp>
        <p:nvSpPr>
          <p:cNvPr id="66" name="Rectangle 65"/>
          <p:cNvSpPr/>
          <p:nvPr/>
        </p:nvSpPr>
        <p:spPr bwMode="auto">
          <a:xfrm>
            <a:off x="4435867"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M</a:t>
            </a:r>
          </a:p>
        </p:txBody>
      </p:sp>
      <p:sp>
        <p:nvSpPr>
          <p:cNvPr id="67" name="Rectangle 66"/>
          <p:cNvSpPr/>
          <p:nvPr/>
        </p:nvSpPr>
        <p:spPr bwMode="auto">
          <a:xfrm>
            <a:off x="6078930" y="2282723"/>
            <a:ext cx="617323"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8" name="Rectangle 67"/>
          <p:cNvSpPr/>
          <p:nvPr/>
        </p:nvSpPr>
        <p:spPr bwMode="auto">
          <a:xfrm>
            <a:off x="7723577"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9" name="TextBox 68"/>
          <p:cNvSpPr txBox="1"/>
          <p:nvPr/>
        </p:nvSpPr>
        <p:spPr>
          <a:xfrm>
            <a:off x="927101" y="2948936"/>
            <a:ext cx="1064523" cy="307773"/>
          </a:xfrm>
          <a:prstGeom prst="rect">
            <a:avLst/>
          </a:prstGeom>
          <a:noFill/>
        </p:spPr>
        <p:txBody>
          <a:bodyPr wrap="none" lIns="121917" tIns="60958" rIns="121917" bIns="60958">
            <a:spAutoFit/>
          </a:bodyPr>
          <a:lstStyle/>
          <a:p>
            <a:pPr eaLnBrk="0" hangingPunct="0">
              <a:defRPr/>
            </a:pPr>
            <a:r>
              <a:rPr lang="en-GB" sz="1200" i="1" dirty="0">
                <a:solidFill>
                  <a:srgbClr val="000000">
                    <a:lumMod val="50000"/>
                    <a:lumOff val="50000"/>
                  </a:srgbClr>
                </a:solidFill>
                <a:latin typeface="Calibri" panose="020F0502020204030204" pitchFamily="34" charset="0"/>
              </a:rPr>
              <a:t>Hybrid cloud</a:t>
            </a:r>
          </a:p>
        </p:txBody>
      </p:sp>
      <p:sp>
        <p:nvSpPr>
          <p:cNvPr id="70" name="TextBox 69"/>
          <p:cNvSpPr txBox="1"/>
          <p:nvPr/>
        </p:nvSpPr>
        <p:spPr>
          <a:xfrm>
            <a:off x="2449513" y="2914011"/>
            <a:ext cx="130651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Real-time big data analytics</a:t>
            </a:r>
          </a:p>
        </p:txBody>
      </p:sp>
      <p:sp>
        <p:nvSpPr>
          <p:cNvPr id="71" name="TextBox 70"/>
          <p:cNvSpPr txBox="1"/>
          <p:nvPr/>
        </p:nvSpPr>
        <p:spPr>
          <a:xfrm>
            <a:off x="5830887" y="2912423"/>
            <a:ext cx="10636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Social Engagement</a:t>
            </a:r>
          </a:p>
        </p:txBody>
      </p:sp>
      <p:sp>
        <p:nvSpPr>
          <p:cNvPr id="72" name="TextBox 71"/>
          <p:cNvSpPr txBox="1"/>
          <p:nvPr/>
        </p:nvSpPr>
        <p:spPr>
          <a:xfrm>
            <a:off x="7480298" y="2936235"/>
            <a:ext cx="104616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Perimeter Security</a:t>
            </a:r>
          </a:p>
        </p:txBody>
      </p:sp>
      <p:pic>
        <p:nvPicPr>
          <p:cNvPr id="73" name="Picture 25"/>
          <p:cNvPicPr>
            <a:picLocks noChangeAspect="1"/>
          </p:cNvPicPr>
          <p:nvPr/>
        </p:nvPicPr>
        <p:blipFill>
          <a:blip r:embed="rId17" cstate="print">
            <a:duotone>
              <a:schemeClr val="accent6">
                <a:shade val="45000"/>
                <a:satMod val="135000"/>
              </a:schemeClr>
              <a:prstClr val="white"/>
            </a:duotone>
          </a:blip>
          <a:srcRect/>
          <a:stretch>
            <a:fillRect/>
          </a:stretch>
        </p:blipFill>
        <p:spPr bwMode="auto">
          <a:xfrm>
            <a:off x="5761214" y="3321675"/>
            <a:ext cx="1180923" cy="1178219"/>
          </a:xfrm>
          <a:prstGeom prst="rect">
            <a:avLst/>
          </a:prstGeom>
          <a:noFill/>
          <a:ln w="9525">
            <a:noFill/>
            <a:miter lim="800000"/>
            <a:headEnd/>
            <a:tailEnd/>
          </a:ln>
        </p:spPr>
      </p:pic>
      <p:sp>
        <p:nvSpPr>
          <p:cNvPr id="74" name="TextBox 73"/>
          <p:cNvSpPr txBox="1"/>
          <p:nvPr/>
        </p:nvSpPr>
        <p:spPr>
          <a:xfrm>
            <a:off x="4017961" y="2914011"/>
            <a:ext cx="15081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Mobile &amp; </a:t>
            </a:r>
          </a:p>
          <a:p>
            <a:pPr algn="ctr" eaLnBrk="0" hangingPunct="0">
              <a:defRPr/>
            </a:pPr>
            <a:r>
              <a:rPr lang="en-GB" sz="1200" i="1" dirty="0">
                <a:solidFill>
                  <a:srgbClr val="000000">
                    <a:lumMod val="50000"/>
                    <a:lumOff val="50000"/>
                  </a:srgbClr>
                </a:solidFill>
                <a:latin typeface="Calibri" panose="020F0502020204030204" pitchFamily="34" charset="0"/>
              </a:rPr>
              <a:t>Internet of Things</a:t>
            </a:r>
          </a:p>
        </p:txBody>
      </p:sp>
      <p:grpSp>
        <p:nvGrpSpPr>
          <p:cNvPr id="75" name="Group 2"/>
          <p:cNvGrpSpPr>
            <a:grpSpLocks/>
          </p:cNvGrpSpPr>
          <p:nvPr/>
        </p:nvGrpSpPr>
        <p:grpSpPr bwMode="auto">
          <a:xfrm>
            <a:off x="7278687" y="3320411"/>
            <a:ext cx="1484313" cy="1285875"/>
            <a:chOff x="7101819" y="2119000"/>
            <a:chExt cx="1635583" cy="1484448"/>
          </a:xfrm>
        </p:grpSpPr>
        <p:pic>
          <p:nvPicPr>
            <p:cNvPr id="7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8"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8183165" y="2252390"/>
              <a:ext cx="282122" cy="4554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p:cNvCxnSpPr/>
            <p:nvPr/>
          </p:nvCxnSpPr>
          <p:spPr bwMode="auto">
            <a:xfrm flipH="1" flipV="1">
              <a:off x="8289585" y="2483697"/>
              <a:ext cx="5247" cy="37386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78"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9"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7472347" y="2227952"/>
              <a:ext cx="349070" cy="39589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p:cNvCxnSpPr/>
            <p:nvPr/>
          </p:nvCxnSpPr>
          <p:spPr bwMode="auto">
            <a:xfrm flipH="1" flipV="1">
              <a:off x="7607363" y="2516685"/>
              <a:ext cx="5247" cy="370196"/>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0" name="Picture 2" descr="https://conceptdraw.com/a1785c3/p2/preview/256/pict--ddcs-computers-and-network-isometric---vector-stencils-library.png--draw-diagram-flowchart-example.png"/>
            <p:cNvPicPr>
              <a:picLocks noChangeAspect="1" noChangeArrowheads="1"/>
            </p:cNvPicPr>
            <p:nvPr/>
          </p:nvPicPr>
          <p:blipFill>
            <a:blip r:embed="rId2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0809" y="2119000"/>
              <a:ext cx="549384" cy="50646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p:cNvCxnSpPr/>
            <p:nvPr/>
          </p:nvCxnSpPr>
          <p:spPr bwMode="auto">
            <a:xfrm flipH="1" flipV="1">
              <a:off x="7965966" y="2470869"/>
              <a:ext cx="5248" cy="372028"/>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grpSp>
          <p:nvGrpSpPr>
            <p:cNvPr id="82" name="Group 6"/>
            <p:cNvGrpSpPr>
              <a:grpSpLocks/>
            </p:cNvGrpSpPr>
            <p:nvPr/>
          </p:nvGrpSpPr>
          <p:grpSpPr bwMode="auto">
            <a:xfrm>
              <a:off x="7101819" y="3140969"/>
              <a:ext cx="580632" cy="462479"/>
              <a:chOff x="4307628" y="1543546"/>
              <a:chExt cx="1420487" cy="1169288"/>
            </a:xfrm>
          </p:grpSpPr>
          <p:pic>
            <p:nvPicPr>
              <p:cNvPr id="91" name="Picture 24"/>
              <p:cNvPicPr>
                <a:picLocks noChangeAspect="1"/>
              </p:cNvPicPr>
              <p:nvPr/>
            </p:nvPicPr>
            <p:blipFill>
              <a:blip r:embed="rId21"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92" name="Picture 26"/>
              <p:cNvPicPr>
                <a:picLocks noChangeAspect="1"/>
              </p:cNvPicPr>
              <p:nvPr/>
            </p:nvPicPr>
            <p:blipFill>
              <a:blip r:embed="rId22"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93" name="Picture 16"/>
              <p:cNvPicPr>
                <a:picLocks noChangeAspect="1"/>
              </p:cNvPicPr>
              <p:nvPr/>
            </p:nvPicPr>
            <p:blipFill>
              <a:blip r:embed="rId23"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94" name="Picture 18"/>
              <p:cNvPicPr>
                <a:picLocks noChangeAspect="1"/>
              </p:cNvPicPr>
              <p:nvPr/>
            </p:nvPicPr>
            <p:blipFill>
              <a:blip r:embed="rId24"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sp>
          <p:nvSpPr>
            <p:cNvPr id="83" name="Freeform 22"/>
            <p:cNvSpPr>
              <a:spLocks/>
            </p:cNvSpPr>
            <p:nvPr/>
          </p:nvSpPr>
          <p:spPr bwMode="auto">
            <a:xfrm>
              <a:off x="7712320" y="3176440"/>
              <a:ext cx="479304" cy="26756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84" name="Picture 83"/>
            <p:cNvPicPr>
              <a:picLocks noChangeAspect="1"/>
            </p:cNvPicPr>
            <p:nvPr/>
          </p:nvPicPr>
          <p:blipFill>
            <a:blip r:embed="rId25" cstate="print">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02288" y="2510296"/>
              <a:ext cx="1466288" cy="543974"/>
            </a:xfrm>
            <a:prstGeom prst="rect">
              <a:avLst/>
            </a:prstGeom>
            <a:effectLst>
              <a:glow rad="101600">
                <a:schemeClr val="accent2">
                  <a:satMod val="175000"/>
                  <a:alpha val="40000"/>
                </a:schemeClr>
              </a:glow>
            </a:effectLst>
          </p:spPr>
        </p:pic>
        <p:cxnSp>
          <p:nvCxnSpPr>
            <p:cNvPr id="85" name="Straight Connector 84"/>
            <p:cNvCxnSpPr/>
            <p:nvPr/>
          </p:nvCxnSpPr>
          <p:spPr bwMode="auto">
            <a:xfrm flipV="1">
              <a:off x="7455175" y="2857558"/>
              <a:ext cx="87464" cy="31888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6" name="Straight Connector 85"/>
            <p:cNvCxnSpPr/>
            <p:nvPr/>
          </p:nvCxnSpPr>
          <p:spPr bwMode="auto">
            <a:xfrm flipV="1">
              <a:off x="7885499" y="2925367"/>
              <a:ext cx="0" cy="362865"/>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7" name="Straight Connector 86"/>
            <p:cNvCxnSpPr/>
            <p:nvPr/>
          </p:nvCxnSpPr>
          <p:spPr bwMode="auto">
            <a:xfrm flipH="1" flipV="1">
              <a:off x="8207368" y="2883215"/>
              <a:ext cx="183676" cy="39402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8" name="Picture 24" descr="http://dynamical.biz/blog/upload/image/browser-icon-set.png"/>
            <p:cNvPicPr>
              <a:picLocks noChangeAspect="1" noChangeArrowheads="1"/>
            </p:cNvPicPr>
            <p:nvPr/>
          </p:nvPicPr>
          <p:blipFill rotWithShape="1">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l="66385" t="7749" r="4111" b="75022"/>
            <a:stretch/>
          </p:blipFill>
          <p:spPr bwMode="auto">
            <a:xfrm>
              <a:off x="8255562" y="3190587"/>
              <a:ext cx="481840" cy="352687"/>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22"/>
            <p:cNvSpPr>
              <a:spLocks/>
            </p:cNvSpPr>
            <p:nvPr/>
          </p:nvSpPr>
          <p:spPr bwMode="auto">
            <a:xfrm>
              <a:off x="7866258" y="3341378"/>
              <a:ext cx="302626" cy="17043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90" name="Freeform 22"/>
            <p:cNvSpPr>
              <a:spLocks/>
            </p:cNvSpPr>
            <p:nvPr/>
          </p:nvSpPr>
          <p:spPr bwMode="auto">
            <a:xfrm>
              <a:off x="7386953" y="2206967"/>
              <a:ext cx="306125" cy="170436"/>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grpSp>
      <p:grpSp>
        <p:nvGrpSpPr>
          <p:cNvPr id="95" name="Group 9"/>
          <p:cNvGrpSpPr>
            <a:grpSpLocks/>
          </p:cNvGrpSpPr>
          <p:nvPr/>
        </p:nvGrpSpPr>
        <p:grpSpPr bwMode="auto">
          <a:xfrm>
            <a:off x="2578100" y="3388675"/>
            <a:ext cx="1195387" cy="1082675"/>
            <a:chOff x="2395502" y="3150768"/>
            <a:chExt cx="1196147" cy="1082752"/>
          </a:xfrm>
        </p:grpSpPr>
        <p:pic>
          <p:nvPicPr>
            <p:cNvPr id="96" name="Picture 20" descr="http://us.123rf.com/450wm/ppbig/ppbig1312/ppbig131200232/24427356-data-chart-icons-set-graph-data-analysis-icons-blue-theme-icons.jpg"/>
            <p:cNvPicPr>
              <a:picLocks noChangeAspect="1" noChangeArrowheads="1"/>
            </p:cNvPicPr>
            <p:nvPr/>
          </p:nvPicPr>
          <p:blipFill rotWithShape="1">
            <a:blip r:embed="rId27" cstate="print">
              <a:duotone>
                <a:schemeClr val="accent6">
                  <a:shade val="45000"/>
                  <a:satMod val="135000"/>
                </a:schemeClr>
                <a:prstClr val="white"/>
              </a:duotone>
              <a:extLst>
                <a:ext uri="{28A0092B-C50C-407E-A947-70E740481C1C}">
                  <a14:useLocalDpi xmlns:a14="http://schemas.microsoft.com/office/drawing/2010/main" val="0"/>
                </a:ext>
              </a:extLst>
            </a:blip>
            <a:srcRect l="10740" t="74960" r="67431" b="4203"/>
            <a:stretch/>
          </p:blipFill>
          <p:spPr bwMode="auto">
            <a:xfrm>
              <a:off x="2395502" y="3150768"/>
              <a:ext cx="486278" cy="4637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0" descr="http://us.123rf.com/450wm/ppbig/ppbig1312/ppbig131200232/24427356-data-chart-icons-set-graph-data-analysis-icons-blue-theme-icons.jpg"/>
            <p:cNvPicPr>
              <a:picLocks noChangeAspect="1" noChangeArrowheads="1"/>
            </p:cNvPicPr>
            <p:nvPr/>
          </p:nvPicPr>
          <p:blipFill rotWithShape="1">
            <a:blip r:embed="rId28" cstate="print">
              <a:duotone>
                <a:schemeClr val="accent6">
                  <a:shade val="45000"/>
                  <a:satMod val="135000"/>
                </a:schemeClr>
                <a:prstClr val="white"/>
              </a:duotone>
              <a:extLst>
                <a:ext uri="{28A0092B-C50C-407E-A947-70E740481C1C}">
                  <a14:useLocalDpi xmlns:a14="http://schemas.microsoft.com/office/drawing/2010/main" val="0"/>
                </a:ext>
              </a:extLst>
            </a:blip>
            <a:srcRect l="71928" t="75373" r="9468" b="5774"/>
            <a:stretch/>
          </p:blipFill>
          <p:spPr bwMode="auto">
            <a:xfrm>
              <a:off x="2452631" y="3848093"/>
              <a:ext cx="335221" cy="33940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0" descr="http://us.123rf.com/450wm/ppbig/ppbig1312/ppbig131200232/24427356-data-chart-icons-set-graph-data-analysis-icons-blue-theme-icons.jpg"/>
            <p:cNvPicPr>
              <a:picLocks noChangeAspect="1" noChangeArrowheads="1"/>
            </p:cNvPicPr>
            <p:nvPr/>
          </p:nvPicPr>
          <p:blipFill rotWithShape="1">
            <a:blip r:embed="rId29" cstate="print">
              <a:clrChange>
                <a:clrFrom>
                  <a:srgbClr val="F7FBFE"/>
                </a:clrFrom>
                <a:clrTo>
                  <a:srgbClr val="F7FB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9982" t="18580" r="36204" b="60335"/>
            <a:stretch/>
          </p:blipFill>
          <p:spPr bwMode="auto">
            <a:xfrm>
              <a:off x="3186809" y="3155101"/>
              <a:ext cx="404840" cy="35814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2" descr="http://thumbs.dreamstime.com/z/vector-data-analysis-icons-set-34988034.jpg"/>
            <p:cNvPicPr>
              <a:picLocks noChangeAspect="1" noChangeArrowheads="1"/>
            </p:cNvPicPr>
            <p:nvPr/>
          </p:nvPicPr>
          <p:blipFill rotWithShape="1">
            <a:blip r:embed="rId30"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0538" t="5398" r="6131" b="72948"/>
            <a:stretch/>
          </p:blipFill>
          <p:spPr bwMode="auto">
            <a:xfrm flipH="1">
              <a:off x="3101076" y="3822396"/>
              <a:ext cx="414662" cy="411124"/>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23"/>
            <p:cNvGrpSpPr>
              <a:grpSpLocks/>
            </p:cNvGrpSpPr>
            <p:nvPr/>
          </p:nvGrpSpPr>
          <p:grpSpPr bwMode="auto">
            <a:xfrm>
              <a:off x="2609833" y="3437031"/>
              <a:ext cx="659801" cy="413865"/>
              <a:chOff x="1702603" y="4643972"/>
              <a:chExt cx="1292785" cy="811596"/>
            </a:xfrm>
          </p:grpSpPr>
          <p:sp>
            <p:nvSpPr>
              <p:cNvPr id="101" name="Freeform 22"/>
              <p:cNvSpPr>
                <a:spLocks/>
              </p:cNvSpPr>
              <p:nvPr/>
            </p:nvSpPr>
            <p:spPr bwMode="auto">
              <a:xfrm>
                <a:off x="1702832" y="4643005"/>
                <a:ext cx="1291669" cy="722293"/>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solidFill>
                <a:schemeClr val="accent1">
                  <a:lumMod val="50000"/>
                </a:schemeClr>
              </a:solid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02" name="Picture 32" descr="http://www.iconsdb.com/icons/download/white/brain-512.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984200" y="4742603"/>
                <a:ext cx="712965" cy="71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Rectangle 70"/>
          <p:cNvSpPr>
            <a:spLocks noChangeArrowheads="1"/>
          </p:cNvSpPr>
          <p:nvPr/>
        </p:nvSpPr>
        <p:spPr bwMode="auto">
          <a:xfrm>
            <a:off x="249508" y="927131"/>
            <a:ext cx="8478565" cy="79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marL="180975" indent="-180975">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lnSpc>
                <a:spcPct val="150000"/>
              </a:lnSpc>
              <a:buFont typeface="Arial" panose="020B0604020202020204" pitchFamily="34" charset="0"/>
              <a:buChar char="•"/>
            </a:pPr>
            <a:r>
              <a:rPr lang="en-GB" altLang="en-US" sz="1600" b="0" dirty="0" smtClean="0">
                <a:solidFill>
                  <a:srgbClr val="333333"/>
                </a:solidFill>
                <a:latin typeface="+mn-lt"/>
              </a:rPr>
              <a:t>Customer’s </a:t>
            </a:r>
            <a:r>
              <a:rPr lang="en-GB" altLang="en-US" sz="1600" b="0" dirty="0">
                <a:solidFill>
                  <a:srgbClr val="333333"/>
                </a:solidFill>
                <a:latin typeface="+mn-lt"/>
              </a:rPr>
              <a:t>energy around CAMSS is not driven by 5 </a:t>
            </a:r>
            <a:r>
              <a:rPr lang="en-GB" altLang="en-US" sz="1600" dirty="0">
                <a:solidFill>
                  <a:srgbClr val="333333"/>
                </a:solidFill>
                <a:latin typeface="+mn-lt"/>
              </a:rPr>
              <a:t>distinct</a:t>
            </a:r>
            <a:r>
              <a:rPr lang="en-GB" altLang="en-US" sz="1600" b="0" dirty="0">
                <a:solidFill>
                  <a:srgbClr val="333333"/>
                </a:solidFill>
                <a:latin typeface="+mn-lt"/>
              </a:rPr>
              <a:t> parallel agendas</a:t>
            </a:r>
          </a:p>
          <a:p>
            <a:pPr defTabSz="914377">
              <a:lnSpc>
                <a:spcPct val="150000"/>
              </a:lnSpc>
              <a:buFont typeface="Arial" panose="020B0604020202020204" pitchFamily="34" charset="0"/>
              <a:buChar char="•"/>
            </a:pPr>
            <a:r>
              <a:rPr lang="en-GB" altLang="en-US" sz="1600" b="0" dirty="0">
                <a:solidFill>
                  <a:srgbClr val="333333"/>
                </a:solidFill>
                <a:latin typeface="+mn-lt"/>
              </a:rPr>
              <a:t>Combining CAMSS in tandem </a:t>
            </a:r>
            <a:r>
              <a:rPr lang="en-GB" altLang="en-US" sz="1600" dirty="0">
                <a:solidFill>
                  <a:srgbClr val="333333"/>
                </a:solidFill>
                <a:latin typeface="+mn-lt"/>
                <a:sym typeface="Wingdings" panose="05000000000000000000" pitchFamily="2" charset="2"/>
              </a:rPr>
              <a:t>delivers agility </a:t>
            </a:r>
            <a:r>
              <a:rPr lang="en-GB" altLang="en-US" sz="1600" b="0" dirty="0">
                <a:solidFill>
                  <a:srgbClr val="333333"/>
                </a:solidFill>
                <a:latin typeface="+mn-lt"/>
                <a:sym typeface="Wingdings" panose="05000000000000000000" pitchFamily="2" charset="2"/>
              </a:rPr>
              <a:t>to create new business opportunities</a:t>
            </a:r>
          </a:p>
          <a:p>
            <a:pPr defTabSz="914377">
              <a:lnSpc>
                <a:spcPct val="150000"/>
              </a:lnSpc>
              <a:buFont typeface="Arial" panose="020B0604020202020204" pitchFamily="34" charset="0"/>
              <a:buChar char="•"/>
            </a:pPr>
            <a:r>
              <a:rPr lang="en-GB" altLang="en-US" sz="1600" b="0" dirty="0">
                <a:solidFill>
                  <a:srgbClr val="333333"/>
                </a:solidFill>
                <a:latin typeface="+mn-lt"/>
                <a:sym typeface="Wingdings" panose="05000000000000000000" pitchFamily="2" charset="2"/>
              </a:rPr>
              <a:t>API-centric approach </a:t>
            </a:r>
            <a:r>
              <a:rPr lang="en-GB" altLang="en-US" sz="1600" b="0" dirty="0">
                <a:solidFill>
                  <a:srgbClr val="333333"/>
                </a:solidFill>
                <a:latin typeface="+mn-lt"/>
              </a:rPr>
              <a:t>enable CAMSS to be </a:t>
            </a:r>
            <a:r>
              <a:rPr lang="en-GB" altLang="en-US" sz="1600" dirty="0">
                <a:solidFill>
                  <a:srgbClr val="333333"/>
                </a:solidFill>
                <a:latin typeface="+mn-lt"/>
              </a:rPr>
              <a:t>rapidly composed </a:t>
            </a:r>
            <a:r>
              <a:rPr lang="en-GB" altLang="en-US" sz="1600" b="0" dirty="0">
                <a:solidFill>
                  <a:srgbClr val="333333"/>
                </a:solidFill>
                <a:latin typeface="+mn-lt"/>
              </a:rPr>
              <a:t>as building blocks</a:t>
            </a:r>
            <a:endParaRPr lang="en-GB" altLang="en-US" sz="1600" b="0" dirty="0">
              <a:solidFill>
                <a:srgbClr val="333333"/>
              </a:solidFill>
              <a:latin typeface="+mn-lt"/>
              <a:sym typeface="Wingdings" panose="05000000000000000000" pitchFamily="2" charset="2"/>
            </a:endParaRPr>
          </a:p>
        </p:txBody>
      </p:sp>
      <p:sp>
        <p:nvSpPr>
          <p:cNvPr id="104" name="Rectangle 2"/>
          <p:cNvSpPr>
            <a:spLocks noChangeArrowheads="1"/>
          </p:cNvSpPr>
          <p:nvPr/>
        </p:nvSpPr>
        <p:spPr bwMode="auto">
          <a:xfrm>
            <a:off x="201344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5" name="Rectangle 23"/>
          <p:cNvSpPr>
            <a:spLocks noChangeArrowheads="1"/>
          </p:cNvSpPr>
          <p:nvPr/>
        </p:nvSpPr>
        <p:spPr bwMode="auto">
          <a:xfrm>
            <a:off x="3669155"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6" name="Rectangle 24"/>
          <p:cNvSpPr>
            <a:spLocks noChangeArrowheads="1"/>
          </p:cNvSpPr>
          <p:nvPr/>
        </p:nvSpPr>
        <p:spPr bwMode="auto">
          <a:xfrm>
            <a:off x="5324862"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7" name="Rectangle 25"/>
          <p:cNvSpPr>
            <a:spLocks noChangeArrowheads="1"/>
          </p:cNvSpPr>
          <p:nvPr/>
        </p:nvSpPr>
        <p:spPr bwMode="auto">
          <a:xfrm>
            <a:off x="698056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8" name="Freeform 5"/>
          <p:cNvSpPr>
            <a:spLocks/>
          </p:cNvSpPr>
          <p:nvPr/>
        </p:nvSpPr>
        <p:spPr bwMode="auto">
          <a:xfrm>
            <a:off x="1601787" y="4347524"/>
            <a:ext cx="544513" cy="839788"/>
          </a:xfrm>
          <a:custGeom>
            <a:avLst/>
            <a:gdLst>
              <a:gd name="T0" fmla="*/ 0 w 564313"/>
              <a:gd name="T1" fmla="*/ 0 h 839972"/>
              <a:gd name="T2" fmla="*/ 0 w 564313"/>
              <a:gd name="T3" fmla="*/ 370679 h 839972"/>
              <a:gd name="T4" fmla="*/ 279914 w 564313"/>
              <a:gd name="T5" fmla="*/ 381260 h 839972"/>
              <a:gd name="T6" fmla="*/ 285298 w 564313"/>
              <a:gd name="T7" fmla="*/ 677800 h 839972"/>
              <a:gd name="T8" fmla="*/ 285298 w 564313"/>
              <a:gd name="T9" fmla="*/ 836664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09" name="Freeform 80"/>
          <p:cNvSpPr>
            <a:spLocks/>
          </p:cNvSpPr>
          <p:nvPr/>
        </p:nvSpPr>
        <p:spPr bwMode="auto">
          <a:xfrm>
            <a:off x="839786" y="4125273"/>
            <a:ext cx="1133475" cy="1347788"/>
          </a:xfrm>
          <a:custGeom>
            <a:avLst/>
            <a:gdLst>
              <a:gd name="T0" fmla="*/ 0 w 563526"/>
              <a:gd name="T1" fmla="*/ 0 h 680483"/>
              <a:gd name="T2" fmla="*/ 0 w 563526"/>
              <a:gd name="T3" fmla="*/ 2147483646 h 680483"/>
              <a:gd name="T4" fmla="*/ 2147483646 w 563526"/>
              <a:gd name="T5" fmla="*/ 2147483646 h 680483"/>
              <a:gd name="T6" fmla="*/ 2147483646 w 563526"/>
              <a:gd name="T7" fmla="*/ 2147483646 h 680483"/>
              <a:gd name="T8" fmla="*/ 2147483646 w 563526"/>
              <a:gd name="T9" fmla="*/ 214748364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2893"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0" name="Freeform 85"/>
          <p:cNvSpPr>
            <a:spLocks/>
          </p:cNvSpPr>
          <p:nvPr/>
        </p:nvSpPr>
        <p:spPr bwMode="auto">
          <a:xfrm flipH="1">
            <a:off x="2230436" y="4025263"/>
            <a:ext cx="884239" cy="1246187"/>
          </a:xfrm>
          <a:custGeom>
            <a:avLst/>
            <a:gdLst>
              <a:gd name="T0" fmla="*/ 0 w 558522"/>
              <a:gd name="T1" fmla="*/ 0 h 680483"/>
              <a:gd name="T2" fmla="*/ 0 w 558522"/>
              <a:gd name="T3" fmla="*/ 2147483646 h 680483"/>
              <a:gd name="T4" fmla="*/ 2147483646 w 558522"/>
              <a:gd name="T5" fmla="*/ 2147483646 h 680483"/>
              <a:gd name="T6" fmla="*/ 2147483646 w 558522"/>
              <a:gd name="T7" fmla="*/ 2147483646 h 680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8522" h="680483">
                <a:moveTo>
                  <a:pt x="0" y="0"/>
                </a:moveTo>
                <a:lnTo>
                  <a:pt x="0" y="372139"/>
                </a:lnTo>
                <a:lnTo>
                  <a:pt x="552893" y="382772"/>
                </a:lnTo>
                <a:cubicBezTo>
                  <a:pt x="556437" y="482009"/>
                  <a:pt x="565424" y="586796"/>
                  <a:pt x="548845"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1" name="Freeform 86"/>
          <p:cNvSpPr>
            <a:spLocks/>
          </p:cNvSpPr>
          <p:nvPr/>
        </p:nvSpPr>
        <p:spPr bwMode="auto">
          <a:xfrm flipH="1">
            <a:off x="2325685" y="4234813"/>
            <a:ext cx="2643188" cy="1025525"/>
          </a:xfrm>
          <a:custGeom>
            <a:avLst/>
            <a:gdLst>
              <a:gd name="T0" fmla="*/ 0 w 563526"/>
              <a:gd name="T1" fmla="*/ 0 h 680483"/>
              <a:gd name="T2" fmla="*/ 0 w 563526"/>
              <a:gd name="T3" fmla="*/ 902127823 h 680483"/>
              <a:gd name="T4" fmla="*/ 2147483646 w 563526"/>
              <a:gd name="T5" fmla="*/ 945003666 h 680483"/>
              <a:gd name="T6" fmla="*/ 2147483646 w 563526"/>
              <a:gd name="T7" fmla="*/ 1649606566 h 680483"/>
              <a:gd name="T8" fmla="*/ 2147483646 w 563526"/>
              <a:gd name="T9" fmla="*/ 164960656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61961" y="389826"/>
                </a:lnTo>
                <a:cubicBezTo>
                  <a:pt x="562483" y="486712"/>
                  <a:pt x="563265" y="632040"/>
                  <a:pt x="563526"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2" name="Freeform 87"/>
          <p:cNvSpPr>
            <a:spLocks/>
          </p:cNvSpPr>
          <p:nvPr/>
        </p:nvSpPr>
        <p:spPr bwMode="auto">
          <a:xfrm flipH="1">
            <a:off x="2419350" y="4322126"/>
            <a:ext cx="3963987" cy="1027113"/>
          </a:xfrm>
          <a:custGeom>
            <a:avLst/>
            <a:gdLst>
              <a:gd name="T0" fmla="*/ 0 w 563526"/>
              <a:gd name="T1" fmla="*/ 0 h 680483"/>
              <a:gd name="T2" fmla="*/ 0 w 563526"/>
              <a:gd name="T3" fmla="*/ 927605168 h 680483"/>
              <a:gd name="T4" fmla="*/ 2147483646 w 563526"/>
              <a:gd name="T5" fmla="*/ 954109053 h 680483"/>
              <a:gd name="T6" fmla="*/ 2147483646 w 563526"/>
              <a:gd name="T7" fmla="*/ 1696192777 h 680483"/>
              <a:gd name="T8" fmla="*/ 2147483646 w 563526"/>
              <a:gd name="T9" fmla="*/ 1696192777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7382"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3" name="Freeform 92"/>
          <p:cNvSpPr>
            <a:spLocks/>
          </p:cNvSpPr>
          <p:nvPr/>
        </p:nvSpPr>
        <p:spPr bwMode="auto">
          <a:xfrm flipH="1">
            <a:off x="2468560" y="4049076"/>
            <a:ext cx="5346700" cy="1476375"/>
          </a:xfrm>
          <a:custGeom>
            <a:avLst/>
            <a:gdLst>
              <a:gd name="T0" fmla="*/ 2147483646 w 571653"/>
              <a:gd name="T1" fmla="*/ 0 h 979707"/>
              <a:gd name="T2" fmla="*/ 2147483646 w 571653"/>
              <a:gd name="T3" fmla="*/ 1567122774 h 979707"/>
              <a:gd name="T4" fmla="*/ 2147483646 w 571653"/>
              <a:gd name="T5" fmla="*/ 1524555805 h 979707"/>
              <a:gd name="T6" fmla="*/ 2147483646 w 571653"/>
              <a:gd name="T7" fmla="*/ 2147483646 h 979707"/>
              <a:gd name="T8" fmla="*/ 2147483646 w 571653"/>
              <a:gd name="T9" fmla="*/ 2147483646 h 9797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653" h="979707">
                <a:moveTo>
                  <a:pt x="217" y="0"/>
                </a:moveTo>
                <a:cubicBezTo>
                  <a:pt x="-536" y="213389"/>
                  <a:pt x="970" y="433832"/>
                  <a:pt x="217" y="647221"/>
                </a:cubicBezTo>
                <a:lnTo>
                  <a:pt x="563249" y="629641"/>
                </a:lnTo>
                <a:cubicBezTo>
                  <a:pt x="565297" y="728878"/>
                  <a:pt x="562342" y="901244"/>
                  <a:pt x="563743" y="955565"/>
                </a:cubicBezTo>
                <a:cubicBezTo>
                  <a:pt x="565144" y="1009886"/>
                  <a:pt x="569016" y="955565"/>
                  <a:pt x="571653" y="955565"/>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4" name="Rectangle 8"/>
          <p:cNvSpPr>
            <a:spLocks noChangeArrowheads="1"/>
          </p:cNvSpPr>
          <p:nvPr/>
        </p:nvSpPr>
        <p:spPr bwMode="auto">
          <a:xfrm>
            <a:off x="704847" y="4353875"/>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5" name="Rectangle 93"/>
          <p:cNvSpPr>
            <a:spLocks noChangeArrowheads="1"/>
          </p:cNvSpPr>
          <p:nvPr/>
        </p:nvSpPr>
        <p:spPr bwMode="auto">
          <a:xfrm>
            <a:off x="1457322" y="4465000"/>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6" name="Rectangle 96"/>
          <p:cNvSpPr>
            <a:spLocks noChangeArrowheads="1"/>
          </p:cNvSpPr>
          <p:nvPr/>
        </p:nvSpPr>
        <p:spPr bwMode="auto">
          <a:xfrm>
            <a:off x="2946400" y="4442775"/>
            <a:ext cx="288925"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7" name="Rectangle 97"/>
          <p:cNvSpPr>
            <a:spLocks noChangeArrowheads="1"/>
          </p:cNvSpPr>
          <p:nvPr/>
        </p:nvSpPr>
        <p:spPr bwMode="auto">
          <a:xfrm>
            <a:off x="4799013" y="4544375"/>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8" name="Rectangle 99"/>
          <p:cNvSpPr>
            <a:spLocks noChangeArrowheads="1"/>
          </p:cNvSpPr>
          <p:nvPr/>
        </p:nvSpPr>
        <p:spPr bwMode="auto">
          <a:xfrm>
            <a:off x="6235698" y="4615813"/>
            <a:ext cx="290512" cy="173037"/>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9" name="Rectangle 100"/>
          <p:cNvSpPr>
            <a:spLocks noChangeArrowheads="1"/>
          </p:cNvSpPr>
          <p:nvPr/>
        </p:nvSpPr>
        <p:spPr bwMode="auto">
          <a:xfrm>
            <a:off x="7642222" y="4736463"/>
            <a:ext cx="292100" cy="174625"/>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20" name="Rectangle 3"/>
          <p:cNvSpPr>
            <a:spLocks noChangeArrowheads="1"/>
          </p:cNvSpPr>
          <p:nvPr/>
        </p:nvSpPr>
        <p:spPr bwMode="auto">
          <a:xfrm>
            <a:off x="3011487" y="5244463"/>
            <a:ext cx="5387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defRPr/>
            </a:pPr>
            <a:r>
              <a:rPr lang="en-GB" altLang="en-US" sz="1200" b="0" i="1" dirty="0">
                <a:solidFill>
                  <a:srgbClr val="000000">
                    <a:lumMod val="50000"/>
                    <a:lumOff val="50000"/>
                  </a:srgbClr>
                </a:solidFill>
                <a:latin typeface="+mn-lt"/>
              </a:rPr>
              <a:t>e.g. Developer composes new app to address requirement from CMO</a:t>
            </a:r>
          </a:p>
          <a:p>
            <a:pPr defTabSz="914377">
              <a:defRPr/>
            </a:pPr>
            <a:endParaRPr lang="en-GB" altLang="en-US" sz="1200" b="0" i="1" dirty="0">
              <a:solidFill>
                <a:srgbClr val="000000"/>
              </a:solidFill>
              <a:latin typeface="+mn-lt"/>
            </a:endParaRPr>
          </a:p>
          <a:p>
            <a:pPr defTabSz="914377">
              <a:defRPr/>
            </a:pPr>
            <a:r>
              <a:rPr lang="en-GB" altLang="en-US" sz="1200" dirty="0">
                <a:solidFill>
                  <a:srgbClr val="83D1F5">
                    <a:lumMod val="50000"/>
                  </a:srgbClr>
                </a:solidFill>
                <a:latin typeface="+mn-lt"/>
              </a:rPr>
              <a:t>Mobile</a:t>
            </a:r>
            <a:r>
              <a:rPr lang="en-GB" altLang="en-US" sz="1200" dirty="0">
                <a:solidFill>
                  <a:srgbClr val="000000"/>
                </a:solidFill>
                <a:latin typeface="+mn-lt"/>
              </a:rPr>
              <a:t> </a:t>
            </a:r>
            <a:r>
              <a:rPr lang="en-GB" altLang="en-US" sz="1200" b="0" dirty="0">
                <a:solidFill>
                  <a:srgbClr val="000000"/>
                </a:solidFill>
                <a:latin typeface="+mn-lt"/>
              </a:rPr>
              <a:t>app</a:t>
            </a:r>
            <a:r>
              <a:rPr lang="en-GB" altLang="en-US" sz="1200" dirty="0">
                <a:solidFill>
                  <a:srgbClr val="000000"/>
                </a:solidFill>
                <a:latin typeface="+mn-lt"/>
              </a:rPr>
              <a:t> </a:t>
            </a:r>
            <a:r>
              <a:rPr lang="en-GB" altLang="en-US" sz="1200" b="0" dirty="0">
                <a:solidFill>
                  <a:srgbClr val="000000"/>
                </a:solidFill>
                <a:latin typeface="+mn-lt"/>
              </a:rPr>
              <a:t>drives increased retail sales by </a:t>
            </a:r>
            <a:r>
              <a:rPr lang="en-GB" altLang="en-US" sz="1200" dirty="0">
                <a:solidFill>
                  <a:srgbClr val="83D1F5">
                    <a:lumMod val="50000"/>
                  </a:srgbClr>
                </a:solidFill>
                <a:latin typeface="+mn-lt"/>
              </a:rPr>
              <a:t>analysis</a:t>
            </a:r>
            <a:r>
              <a:rPr lang="en-GB" altLang="en-US" sz="1200" b="0" dirty="0">
                <a:solidFill>
                  <a:srgbClr val="83D1F5">
                    <a:lumMod val="50000"/>
                  </a:srgbClr>
                </a:solidFill>
                <a:latin typeface="+mn-lt"/>
              </a:rPr>
              <a:t> </a:t>
            </a:r>
            <a:r>
              <a:rPr lang="en-GB" altLang="en-US" sz="1200" b="0" dirty="0">
                <a:solidFill>
                  <a:srgbClr val="000000"/>
                </a:solidFill>
                <a:latin typeface="+mn-lt"/>
              </a:rPr>
              <a:t>(</a:t>
            </a:r>
            <a:r>
              <a:rPr lang="en-GB" altLang="en-US" sz="1200" dirty="0">
                <a:solidFill>
                  <a:srgbClr val="83D1F5">
                    <a:lumMod val="50000"/>
                  </a:srgbClr>
                </a:solidFill>
                <a:latin typeface="+mn-lt"/>
              </a:rPr>
              <a:t>SaaS</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of purchase history (</a:t>
            </a:r>
            <a:r>
              <a:rPr lang="en-GB" altLang="en-US" sz="1200" dirty="0">
                <a:solidFill>
                  <a:srgbClr val="83D1F5">
                    <a:lumMod val="50000"/>
                  </a:srgbClr>
                </a:solidFill>
                <a:latin typeface="+mn-lt"/>
              </a:rPr>
              <a:t>on </a:t>
            </a:r>
            <a:r>
              <a:rPr lang="en-GB" altLang="en-US" sz="1200" dirty="0" err="1">
                <a:solidFill>
                  <a:srgbClr val="83D1F5">
                    <a:lumMod val="50000"/>
                  </a:srgbClr>
                </a:solidFill>
                <a:latin typeface="+mn-lt"/>
              </a:rPr>
              <a:t>prem</a:t>
            </a:r>
            <a:r>
              <a:rPr lang="en-GB" altLang="en-US" sz="1200" b="0" dirty="0">
                <a:solidFill>
                  <a:srgbClr val="000000"/>
                </a:solidFill>
                <a:latin typeface="+mn-lt"/>
              </a:rPr>
              <a:t>), shopping basket (</a:t>
            </a:r>
            <a:r>
              <a:rPr lang="en-GB" altLang="en-US" sz="1200" dirty="0">
                <a:solidFill>
                  <a:srgbClr val="83D1F5">
                    <a:lumMod val="50000"/>
                  </a:srgbClr>
                </a:solidFill>
                <a:latin typeface="+mn-lt"/>
              </a:rPr>
              <a:t>cloud</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and preferences of </a:t>
            </a:r>
            <a:r>
              <a:rPr lang="en-GB" altLang="en-US" sz="1200" dirty="0">
                <a:solidFill>
                  <a:srgbClr val="83D1F5">
                    <a:lumMod val="50000"/>
                  </a:srgbClr>
                </a:solidFill>
                <a:latin typeface="+mn-lt"/>
              </a:rPr>
              <a:t>social</a:t>
            </a:r>
            <a:r>
              <a:rPr lang="en-GB" altLang="en-US" sz="1200" dirty="0">
                <a:solidFill>
                  <a:srgbClr val="000000"/>
                </a:solidFill>
                <a:latin typeface="+mn-lt"/>
              </a:rPr>
              <a:t> </a:t>
            </a:r>
            <a:r>
              <a:rPr lang="en-GB" altLang="en-US" sz="1200" b="0" dirty="0">
                <a:solidFill>
                  <a:srgbClr val="000000"/>
                </a:solidFill>
                <a:latin typeface="+mn-lt"/>
              </a:rPr>
              <a:t>circle and sends </a:t>
            </a:r>
            <a:r>
              <a:rPr lang="en-GB" altLang="en-US" sz="1200" dirty="0">
                <a:solidFill>
                  <a:srgbClr val="83D1F5">
                    <a:lumMod val="50000"/>
                  </a:srgbClr>
                </a:solidFill>
                <a:latin typeface="+mn-lt"/>
              </a:rPr>
              <a:t>secure</a:t>
            </a:r>
            <a:r>
              <a:rPr lang="en-GB" altLang="en-US" sz="1200" b="0" dirty="0">
                <a:solidFill>
                  <a:srgbClr val="000000"/>
                </a:solidFill>
                <a:latin typeface="+mn-lt"/>
              </a:rPr>
              <a:t> personalised offers based on proximity to stores and vending machines (</a:t>
            </a:r>
            <a:r>
              <a:rPr lang="en-GB" altLang="en-US" sz="1200" dirty="0">
                <a:solidFill>
                  <a:srgbClr val="83D1F5">
                    <a:lumMod val="50000"/>
                  </a:srgbClr>
                </a:solidFill>
                <a:latin typeface="+mn-lt"/>
              </a:rPr>
              <a:t>Internet of Things</a:t>
            </a:r>
            <a:r>
              <a:rPr lang="en-GB" altLang="en-US" sz="1200" b="0" dirty="0">
                <a:solidFill>
                  <a:srgbClr val="000000"/>
                </a:solidFill>
                <a:latin typeface="+mn-lt"/>
              </a:rPr>
              <a:t>) </a:t>
            </a:r>
          </a:p>
        </p:txBody>
      </p:sp>
      <p:sp>
        <p:nvSpPr>
          <p:cNvPr id="121" name="Freeform 104"/>
          <p:cNvSpPr>
            <a:spLocks/>
          </p:cNvSpPr>
          <p:nvPr/>
        </p:nvSpPr>
        <p:spPr bwMode="auto">
          <a:xfrm>
            <a:off x="1095373" y="3788724"/>
            <a:ext cx="989012" cy="2230439"/>
          </a:xfrm>
          <a:custGeom>
            <a:avLst/>
            <a:gdLst>
              <a:gd name="T0" fmla="*/ 0 w 564313"/>
              <a:gd name="T1" fmla="*/ 0 h 839972"/>
              <a:gd name="T2" fmla="*/ 0 w 564313"/>
              <a:gd name="T3" fmla="*/ 2147483646 h 839972"/>
              <a:gd name="T4" fmla="*/ 2147483646 w 564313"/>
              <a:gd name="T5" fmla="*/ 2147483646 h 839972"/>
              <a:gd name="T6" fmla="*/ 2147483646 w 564313"/>
              <a:gd name="T7" fmla="*/ 2147483646 h 839972"/>
              <a:gd name="T8" fmla="*/ 2147483646 w 564313"/>
              <a:gd name="T9" fmla="*/ 2147483646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22" name="Rectangle 105"/>
          <p:cNvSpPr>
            <a:spLocks noChangeArrowheads="1"/>
          </p:cNvSpPr>
          <p:nvPr/>
        </p:nvSpPr>
        <p:spPr bwMode="auto">
          <a:xfrm>
            <a:off x="944562" y="4604700"/>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pic>
        <p:nvPicPr>
          <p:cNvPr id="123" name="Picture 77" descr="http://4.bp.blogspot.com/-0k6kSZgCdLY/UYkl0XOiHqI/AAAAAAAANQ0/9_KjAojYpwo/s1600/phoneapp2.png"/>
          <p:cNvPicPr>
            <a:picLocks noChangeAspect="1" noChangeArrowheads="1"/>
          </p:cNvPicPr>
          <p:nvPr/>
        </p:nvPicPr>
        <p:blipFill rotWithShape="1">
          <a:blip r:embed="rId32" cstate="print">
            <a:duotone>
              <a:schemeClr val="accent2">
                <a:shade val="45000"/>
                <a:satMod val="135000"/>
              </a:schemeClr>
              <a:prstClr val="white"/>
            </a:duotone>
            <a:extLst>
              <a:ext uri="{28A0092B-C50C-407E-A947-70E740481C1C}">
                <a14:useLocalDpi xmlns:a14="http://schemas.microsoft.com/office/drawing/2010/main" val="0"/>
              </a:ext>
            </a:extLst>
          </a:blip>
          <a:srcRect l="9370" b="12933"/>
          <a:stretch/>
        </p:blipFill>
        <p:spPr bwMode="auto">
          <a:xfrm>
            <a:off x="1451241" y="5067471"/>
            <a:ext cx="1369411" cy="171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896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Open Android Studio </a:t>
            </a:r>
            <a:r>
              <a:rPr lang="en-US" altLang="en-US" sz="2400" b="1" dirty="0" smtClean="0">
                <a:solidFill>
                  <a:srgbClr val="002060"/>
                </a:solidFill>
                <a:effectLst>
                  <a:outerShdw blurRad="38100" dist="38100" dir="2700000" algn="tl">
                    <a:srgbClr val="C0C0C0"/>
                  </a:outerShdw>
                </a:effectLst>
                <a:sym typeface="Wingdings"/>
              </a:rPr>
              <a:t> Start New Project</a:t>
            </a:r>
            <a:r>
              <a:rPr lang="en-US" sz="2400" dirty="0"/>
              <a:t/>
            </a:r>
            <a:br>
              <a:rPr lang="en-US" sz="2400" dirty="0"/>
            </a:br>
            <a:endParaRPr lang="en-US" sz="2400" dirty="0"/>
          </a:p>
        </p:txBody>
      </p:sp>
      <p:pic>
        <p:nvPicPr>
          <p:cNvPr id="6" name="Picture 5"/>
          <p:cNvPicPr>
            <a:picLocks noChangeAspect="1"/>
          </p:cNvPicPr>
          <p:nvPr/>
        </p:nvPicPr>
        <p:blipFill>
          <a:blip r:embed="rId2"/>
          <a:stretch>
            <a:fillRect/>
          </a:stretch>
        </p:blipFill>
        <p:spPr>
          <a:xfrm>
            <a:off x="457200" y="1524000"/>
            <a:ext cx="7772400" cy="3276600"/>
          </a:xfrm>
          <a:prstGeom prst="rect">
            <a:avLst/>
          </a:prstGeom>
        </p:spPr>
      </p:pic>
    </p:spTree>
    <p:extLst>
      <p:ext uri="{BB962C8B-B14F-4D97-AF65-F5344CB8AC3E}">
        <p14:creationId xmlns:p14="http://schemas.microsoft.com/office/powerpoint/2010/main" val="1244155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Configure Android Project </a:t>
            </a:r>
            <a:r>
              <a:rPr lang="en-US" altLang="en-US" sz="2400" b="1" dirty="0" smtClean="0">
                <a:solidFill>
                  <a:srgbClr val="002060"/>
                </a:solidFill>
                <a:effectLst>
                  <a:outerShdw blurRad="38100" dist="38100" dir="2700000" algn="tl">
                    <a:srgbClr val="C0C0C0"/>
                  </a:outerShdw>
                </a:effectLst>
                <a:sym typeface="Wingdings"/>
              </a:rPr>
              <a:t> Name your App</a:t>
            </a:r>
            <a:endParaRPr lang="en-US" sz="2400" dirty="0"/>
          </a:p>
        </p:txBody>
      </p:sp>
      <p:pic>
        <p:nvPicPr>
          <p:cNvPr id="3" name="Picture 2"/>
          <p:cNvPicPr>
            <a:picLocks noChangeAspect="1"/>
          </p:cNvPicPr>
          <p:nvPr/>
        </p:nvPicPr>
        <p:blipFill>
          <a:blip r:embed="rId2"/>
          <a:stretch>
            <a:fillRect/>
          </a:stretch>
        </p:blipFill>
        <p:spPr>
          <a:xfrm>
            <a:off x="457200" y="1371600"/>
            <a:ext cx="6019800" cy="5105400"/>
          </a:xfrm>
          <a:prstGeom prst="rect">
            <a:avLst/>
          </a:prstGeom>
        </p:spPr>
      </p:pic>
    </p:spTree>
    <p:extLst>
      <p:ext uri="{BB962C8B-B14F-4D97-AF65-F5344CB8AC3E}">
        <p14:creationId xmlns:p14="http://schemas.microsoft.com/office/powerpoint/2010/main" val="187282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Select an Android SDK for your app to use</a:t>
            </a:r>
            <a:endParaRPr lang="en-US" sz="2400" dirty="0"/>
          </a:p>
        </p:txBody>
      </p:sp>
      <p:pic>
        <p:nvPicPr>
          <p:cNvPr id="4" name="Picture 3"/>
          <p:cNvPicPr>
            <a:picLocks noChangeAspect="1"/>
          </p:cNvPicPr>
          <p:nvPr/>
        </p:nvPicPr>
        <p:blipFill>
          <a:blip r:embed="rId2"/>
          <a:stretch>
            <a:fillRect/>
          </a:stretch>
        </p:blipFill>
        <p:spPr>
          <a:xfrm>
            <a:off x="274603" y="1219200"/>
            <a:ext cx="6583397" cy="5334000"/>
          </a:xfrm>
          <a:prstGeom prst="rect">
            <a:avLst/>
          </a:prstGeom>
        </p:spPr>
      </p:pic>
    </p:spTree>
    <p:extLst>
      <p:ext uri="{BB962C8B-B14F-4D97-AF65-F5344CB8AC3E}">
        <p14:creationId xmlns:p14="http://schemas.microsoft.com/office/powerpoint/2010/main" val="196545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Add an Activity to your App</a:t>
            </a:r>
            <a:endParaRPr lang="en-US" sz="2400" dirty="0"/>
          </a:p>
        </p:txBody>
      </p:sp>
      <p:pic>
        <p:nvPicPr>
          <p:cNvPr id="4" name="Picture 3"/>
          <p:cNvPicPr>
            <a:picLocks noChangeAspect="1"/>
          </p:cNvPicPr>
          <p:nvPr/>
        </p:nvPicPr>
        <p:blipFill>
          <a:blip r:embed="rId2"/>
          <a:stretch>
            <a:fillRect/>
          </a:stretch>
        </p:blipFill>
        <p:spPr>
          <a:xfrm>
            <a:off x="274603" y="1295400"/>
            <a:ext cx="6583397" cy="5334000"/>
          </a:xfrm>
          <a:prstGeom prst="rect">
            <a:avLst/>
          </a:prstGeom>
        </p:spPr>
      </p:pic>
    </p:spTree>
    <p:extLst>
      <p:ext uri="{BB962C8B-B14F-4D97-AF65-F5344CB8AC3E}">
        <p14:creationId xmlns:p14="http://schemas.microsoft.com/office/powerpoint/2010/main" val="674766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Create Main Activity – Name the Activity</a:t>
            </a:r>
            <a:endParaRPr lang="en-US" sz="2400" dirty="0"/>
          </a:p>
        </p:txBody>
      </p:sp>
      <p:pic>
        <p:nvPicPr>
          <p:cNvPr id="3" name="Picture 2"/>
          <p:cNvPicPr>
            <a:picLocks noChangeAspect="1"/>
          </p:cNvPicPr>
          <p:nvPr/>
        </p:nvPicPr>
        <p:blipFill>
          <a:blip r:embed="rId2"/>
          <a:stretch>
            <a:fillRect/>
          </a:stretch>
        </p:blipFill>
        <p:spPr>
          <a:xfrm>
            <a:off x="274603" y="1282700"/>
            <a:ext cx="6354797" cy="5270500"/>
          </a:xfrm>
          <a:prstGeom prst="rect">
            <a:avLst/>
          </a:prstGeom>
        </p:spPr>
      </p:pic>
    </p:spTree>
    <p:extLst>
      <p:ext uri="{BB962C8B-B14F-4D97-AF65-F5344CB8AC3E}">
        <p14:creationId xmlns:p14="http://schemas.microsoft.com/office/powerpoint/2010/main" val="192414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Launch the App</a:t>
            </a:r>
            <a:endParaRPr lang="en-US" sz="2400" dirty="0"/>
          </a:p>
        </p:txBody>
      </p:sp>
      <p:pic>
        <p:nvPicPr>
          <p:cNvPr id="5" name="Picture 4"/>
          <p:cNvPicPr>
            <a:picLocks noChangeAspect="1"/>
          </p:cNvPicPr>
          <p:nvPr/>
        </p:nvPicPr>
        <p:blipFill>
          <a:blip r:embed="rId2"/>
          <a:stretch>
            <a:fillRect/>
          </a:stretch>
        </p:blipFill>
        <p:spPr>
          <a:xfrm>
            <a:off x="274603" y="1219200"/>
            <a:ext cx="8540828" cy="5638800"/>
          </a:xfrm>
          <a:prstGeom prst="rect">
            <a:avLst/>
          </a:prstGeom>
        </p:spPr>
      </p:pic>
    </p:spTree>
    <p:extLst>
      <p:ext uri="{BB962C8B-B14F-4D97-AF65-F5344CB8AC3E}">
        <p14:creationId xmlns:p14="http://schemas.microsoft.com/office/powerpoint/2010/main" val="1212919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Success!!! Yahoo!!</a:t>
            </a:r>
            <a:endParaRPr lang="en-US" sz="2400" dirty="0"/>
          </a:p>
        </p:txBody>
      </p:sp>
      <p:pic>
        <p:nvPicPr>
          <p:cNvPr id="3" name="Picture 2"/>
          <p:cNvPicPr>
            <a:picLocks noChangeAspect="1"/>
          </p:cNvPicPr>
          <p:nvPr/>
        </p:nvPicPr>
        <p:blipFill>
          <a:blip r:embed="rId2"/>
          <a:stretch>
            <a:fillRect/>
          </a:stretch>
        </p:blipFill>
        <p:spPr>
          <a:xfrm>
            <a:off x="304799" y="1219200"/>
            <a:ext cx="8388427" cy="5257800"/>
          </a:xfrm>
          <a:prstGeom prst="rect">
            <a:avLst/>
          </a:prstGeom>
          <a:ln>
            <a:solidFill>
              <a:schemeClr val="accent1"/>
            </a:solidFill>
          </a:ln>
        </p:spPr>
      </p:pic>
      <p:sp>
        <p:nvSpPr>
          <p:cNvPr id="6" name="Oval 5"/>
          <p:cNvSpPr/>
          <p:nvPr/>
        </p:nvSpPr>
        <p:spPr bwMode="auto">
          <a:xfrm>
            <a:off x="2590800" y="1206500"/>
            <a:ext cx="762000" cy="2286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074939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Lab2 – Add Code to Your App</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976631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600200"/>
            <a:ext cx="3592830" cy="4491038"/>
          </a:xfrm>
          <a:prstGeom prst="rect">
            <a:avLst/>
          </a:prstGeom>
        </p:spPr>
      </p:pic>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rPr>
              <a:t> Open </a:t>
            </a:r>
            <a:r>
              <a:rPr lang="en-US" sz="2400" b="1" dirty="0" err="1" smtClean="0">
                <a:solidFill>
                  <a:srgbClr val="002060"/>
                </a:solidFill>
                <a:effectLst>
                  <a:outerShdw blurRad="38100" dist="38100" dir="2700000" algn="tl">
                    <a:srgbClr val="C0C0C0"/>
                  </a:outerShdw>
                </a:effectLst>
              </a:rPr>
              <a:t>HelloWorld</a:t>
            </a:r>
            <a:r>
              <a:rPr lang="en-US" sz="2400" b="1" dirty="0" smtClean="0">
                <a:solidFill>
                  <a:srgbClr val="002060"/>
                </a:solidFill>
                <a:effectLst>
                  <a:outerShdw blurRad="38100" dist="38100" dir="2700000" algn="tl">
                    <a:srgbClr val="C0C0C0"/>
                  </a:outerShdw>
                </a:effectLst>
              </a:rPr>
              <a:t> Project </a:t>
            </a:r>
            <a:r>
              <a:rPr lang="en-US" sz="2400" b="1" dirty="0" smtClean="0">
                <a:solidFill>
                  <a:srgbClr val="002060"/>
                </a:solidFill>
                <a:effectLst>
                  <a:outerShdw blurRad="38100" dist="38100" dir="2700000" algn="tl">
                    <a:srgbClr val="C0C0C0"/>
                  </a:outerShdw>
                </a:effectLst>
                <a:sym typeface="Wingdings"/>
              </a:rPr>
              <a:t> Java 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Tree>
    <p:extLst>
      <p:ext uri="{BB962C8B-B14F-4D97-AF65-F5344CB8AC3E}">
        <p14:creationId xmlns:p14="http://schemas.microsoft.com/office/powerpoint/2010/main" val="376854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6" name="Content Placeholder 2"/>
          <p:cNvSpPr>
            <a:spLocks noGrp="1"/>
          </p:cNvSpPr>
          <p:nvPr>
            <p:ph idx="1"/>
          </p:nvPr>
        </p:nvSpPr>
        <p:spPr>
          <a:xfrm>
            <a:off x="261903" y="1524000"/>
            <a:ext cx="8553527" cy="4840288"/>
          </a:xfrm>
        </p:spPr>
        <p:txBody>
          <a:bodyPr rtlCol="0">
            <a:normAutofit/>
          </a:bodyPr>
          <a:lstStyle/>
          <a:p>
            <a:pPr fontAlgn="auto">
              <a:spcAft>
                <a:spcPts val="0"/>
              </a:spcAft>
              <a:buFont typeface="Arial" pitchFamily="34" charset="0"/>
              <a:buChar char="•"/>
              <a:defRPr/>
            </a:pPr>
            <a:r>
              <a:rPr lang="en-US" sz="2400" dirty="0" smtClean="0"/>
              <a:t>Add</a:t>
            </a:r>
            <a:br>
              <a:rPr lang="en-US" sz="2400" dirty="0" smtClean="0"/>
            </a:br>
            <a:r>
              <a:rPr lang="en-US" sz="2400" dirty="0" smtClean="0">
                <a:solidFill>
                  <a:srgbClr val="00B050"/>
                </a:solidFill>
              </a:rPr>
              <a:t>import </a:t>
            </a:r>
            <a:r>
              <a:rPr lang="en-US" sz="2400" dirty="0" err="1" smtClean="0">
                <a:solidFill>
                  <a:srgbClr val="00B050"/>
                </a:solidFill>
              </a:rPr>
              <a:t>android.widget.TextView</a:t>
            </a:r>
            <a:r>
              <a:rPr lang="en-US" sz="2400" dirty="0" smtClean="0">
                <a:solidFill>
                  <a:srgbClr val="00B050"/>
                </a:solidFill>
              </a:rPr>
              <a:t>;</a:t>
            </a:r>
          </a:p>
          <a:p>
            <a:pPr fontAlgn="auto">
              <a:spcAft>
                <a:spcPts val="0"/>
              </a:spcAft>
              <a:buFont typeface="Arial" pitchFamily="34" charset="0"/>
              <a:buChar char="•"/>
              <a:defRPr/>
            </a:pPr>
            <a:endParaRPr lang="en-US" sz="2400" dirty="0" smtClean="0"/>
          </a:p>
          <a:p>
            <a:pPr fontAlgn="auto">
              <a:spcAft>
                <a:spcPts val="0"/>
              </a:spcAft>
              <a:buFont typeface="Arial" pitchFamily="34" charset="0"/>
              <a:buChar char="•"/>
              <a:defRPr/>
            </a:pPr>
            <a:r>
              <a:rPr lang="en-US" sz="2400" dirty="0" smtClean="0"/>
              <a:t>In the </a:t>
            </a:r>
            <a:r>
              <a:rPr lang="en-US" sz="2400" dirty="0" err="1" smtClean="0"/>
              <a:t>OnCreate</a:t>
            </a:r>
            <a:r>
              <a:rPr lang="en-US" sz="2400" dirty="0" smtClean="0"/>
              <a:t> Method </a:t>
            </a:r>
          </a:p>
          <a:p>
            <a:pPr marL="914400" lvl="1" indent="-514350" fontAlgn="auto">
              <a:spcAft>
                <a:spcPts val="0"/>
              </a:spcAft>
              <a:buFont typeface="+mj-lt"/>
              <a:buAutoNum type="arabicPeriod"/>
              <a:defRPr/>
            </a:pPr>
            <a:r>
              <a:rPr lang="en-US" sz="2400" dirty="0" smtClean="0"/>
              <a:t> Comment out THIS  LINE </a:t>
            </a:r>
            <a:br>
              <a:rPr lang="en-US" sz="2400" dirty="0" smtClean="0"/>
            </a:b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R.layout.activity_main</a:t>
            </a:r>
            <a:r>
              <a:rPr lang="en-US" sz="2400" dirty="0" smtClean="0">
                <a:solidFill>
                  <a:srgbClr val="00B050"/>
                </a:solidFill>
              </a:rPr>
              <a:t>);</a:t>
            </a:r>
          </a:p>
          <a:p>
            <a:pPr marL="914400" lvl="1" indent="-514350" fontAlgn="auto">
              <a:spcAft>
                <a:spcPts val="0"/>
              </a:spcAft>
              <a:buFont typeface="+mj-lt"/>
              <a:buAutoNum type="arabicPeriod"/>
              <a:defRPr/>
            </a:pPr>
            <a:endParaRPr lang="en-US" sz="2400" dirty="0" smtClean="0"/>
          </a:p>
          <a:p>
            <a:pPr marL="914400" lvl="1" indent="-514350" fontAlgn="auto">
              <a:spcAft>
                <a:spcPts val="0"/>
              </a:spcAft>
              <a:buFont typeface="+mj-lt"/>
              <a:buAutoNum type="arabicPeriod"/>
              <a:defRPr/>
            </a:pPr>
            <a:r>
              <a:rPr lang="en-US" sz="2400" dirty="0" smtClean="0"/>
              <a:t>Add the lines</a:t>
            </a:r>
          </a:p>
          <a:p>
            <a:pPr marL="723856" lvl="2" indent="0" fontAlgn="auto">
              <a:spcAft>
                <a:spcPts val="0"/>
              </a:spcAft>
              <a:buNone/>
              <a:defRPr/>
            </a:pPr>
            <a:r>
              <a:rPr lang="en-US" sz="2400" dirty="0" smtClean="0"/>
              <a:t>	</a:t>
            </a:r>
            <a:r>
              <a:rPr lang="en-US" sz="2400" dirty="0" err="1" smtClean="0">
                <a:solidFill>
                  <a:srgbClr val="00B050"/>
                </a:solidFill>
              </a:rPr>
              <a:t>TextView</a:t>
            </a:r>
            <a:r>
              <a:rPr lang="en-US" sz="2400" dirty="0" smtClean="0">
                <a:solidFill>
                  <a:srgbClr val="00B050"/>
                </a:solidFill>
              </a:rPr>
              <a:t> </a:t>
            </a:r>
            <a:r>
              <a:rPr lang="en-US" sz="2400" dirty="0" err="1" smtClean="0">
                <a:solidFill>
                  <a:srgbClr val="00B050"/>
                </a:solidFill>
              </a:rPr>
              <a:t>textView</a:t>
            </a:r>
            <a:r>
              <a:rPr lang="en-US" sz="2400" dirty="0" smtClean="0">
                <a:solidFill>
                  <a:srgbClr val="00B050"/>
                </a:solidFill>
              </a:rPr>
              <a:t> = new </a:t>
            </a:r>
            <a:r>
              <a:rPr lang="en-US" sz="2400" dirty="0" err="1" smtClean="0">
                <a:solidFill>
                  <a:srgbClr val="00B050"/>
                </a:solidFill>
              </a:rPr>
              <a:t>TextView</a:t>
            </a:r>
            <a:r>
              <a:rPr lang="en-US" sz="2400" dirty="0" smtClean="0">
                <a:solidFill>
                  <a:srgbClr val="00B050"/>
                </a:solidFill>
              </a:rPr>
              <a:t>(this);</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textView.setText</a:t>
            </a:r>
            <a:r>
              <a:rPr lang="en-US" sz="2400" dirty="0" smtClean="0">
                <a:solidFill>
                  <a:srgbClr val="00B050"/>
                </a:solidFill>
              </a:rPr>
              <a:t>("Hello New World!");</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textView</a:t>
            </a:r>
            <a:r>
              <a:rPr lang="en-US" sz="2400" dirty="0" smtClean="0">
                <a:solidFill>
                  <a:srgbClr val="00B050"/>
                </a:solidFill>
              </a:rPr>
              <a:t>);</a:t>
            </a:r>
          </a:p>
        </p:txBody>
      </p:sp>
    </p:spTree>
    <p:extLst>
      <p:ext uri="{BB962C8B-B14F-4D97-AF65-F5344CB8AC3E}">
        <p14:creationId xmlns:p14="http://schemas.microsoft.com/office/powerpoint/2010/main" val="7624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447800"/>
            <a:ext cx="8553527" cy="4916488"/>
          </a:xfrm>
        </p:spPr>
        <p:txBody>
          <a:bodyPr/>
          <a:lstStyle/>
          <a:p>
            <a:r>
              <a:rPr lang="en-US" sz="2800" dirty="0"/>
              <a:t>A software stack for mobile devices that includes</a:t>
            </a:r>
          </a:p>
          <a:p>
            <a:pPr lvl="1"/>
            <a:r>
              <a:rPr lang="en-US" sz="2800" dirty="0"/>
              <a:t>An operating system</a:t>
            </a:r>
          </a:p>
          <a:p>
            <a:pPr lvl="1"/>
            <a:r>
              <a:rPr lang="en-US" sz="2800" dirty="0"/>
              <a:t>Middleware</a:t>
            </a:r>
          </a:p>
          <a:p>
            <a:pPr lvl="1"/>
            <a:r>
              <a:rPr lang="en-US" sz="2800" dirty="0"/>
              <a:t>Key Applications</a:t>
            </a:r>
          </a:p>
          <a:p>
            <a:r>
              <a:rPr lang="en-US" sz="2800" dirty="0"/>
              <a:t>Uses Linux to provide core system services</a:t>
            </a:r>
          </a:p>
          <a:p>
            <a:pPr lvl="1"/>
            <a:r>
              <a:rPr lang="en-US" sz="2800" dirty="0"/>
              <a:t>Security</a:t>
            </a:r>
          </a:p>
          <a:p>
            <a:pPr lvl="1"/>
            <a:r>
              <a:rPr lang="en-US" sz="2800" dirty="0"/>
              <a:t>Memory management</a:t>
            </a:r>
          </a:p>
          <a:p>
            <a:pPr lvl="1"/>
            <a:r>
              <a:rPr lang="en-US" sz="2800" dirty="0"/>
              <a:t>Process management</a:t>
            </a:r>
          </a:p>
          <a:p>
            <a:pPr lvl="1"/>
            <a:r>
              <a:rPr lang="en-US" sz="2800" dirty="0"/>
              <a:t>Power management</a:t>
            </a:r>
          </a:p>
          <a:p>
            <a:pPr lvl="1"/>
            <a:r>
              <a:rPr lang="en-US" sz="2800" dirty="0"/>
              <a:t>Hardware drivers</a:t>
            </a:r>
          </a:p>
          <a:p>
            <a:pPr marL="79762" indent="0">
              <a:buNone/>
            </a:pPr>
            <a:endParaRPr lang="en-US" dirty="0"/>
          </a:p>
        </p:txBody>
      </p:sp>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What is Android?</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139059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pic>
        <p:nvPicPr>
          <p:cNvPr id="6" name="Content Placeholder 5" descr="Screenshot - 9_1_2015 , 1_33_28 PM 002.png"/>
          <p:cNvPicPr>
            <a:picLocks noGrp="1" noChangeAspect="1"/>
          </p:cNvPicPr>
          <p:nvPr isPhoto="1">
            <p:ph idx="1"/>
          </p:nvPr>
        </p:nvPicPr>
        <p:blipFill>
          <a:blip r:embed="rId2" cstate="print"/>
          <a:srcRect l="21116" t="10183" r="47417" b="51482"/>
          <a:stretch>
            <a:fillRect/>
          </a:stretch>
        </p:blipFill>
        <p:spPr bwMode="auto">
          <a:xfrm>
            <a:off x="457200" y="1524000"/>
            <a:ext cx="6400800" cy="4343400"/>
          </a:xfrm>
          <a:prstGeom prst="rect">
            <a:avLst/>
          </a:prstGeom>
          <a:noFill/>
          <a:ln w="9525">
            <a:noFill/>
            <a:miter lim="800000"/>
            <a:headEnd/>
            <a:tailEnd/>
          </a:ln>
        </p:spPr>
      </p:pic>
    </p:spTree>
    <p:extLst>
      <p:ext uri="{BB962C8B-B14F-4D97-AF65-F5344CB8AC3E}">
        <p14:creationId xmlns:p14="http://schemas.microsoft.com/office/powerpoint/2010/main" val="1782043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sym typeface="Wingdings"/>
              </a:rPr>
              <a:t>Launch Lab 2 – Hurray!</a:t>
            </a:r>
            <a:endParaRPr lang="en-US" sz="2400" dirty="0"/>
          </a:p>
        </p:txBody>
      </p:sp>
      <p:pic>
        <p:nvPicPr>
          <p:cNvPr id="7" name="Picture 6" descr="Screenshot - 9_1_2015 , 1_33_41 PM.png"/>
          <p:cNvPicPr>
            <a:picLocks noGrp="1" noChangeAspect="1"/>
          </p:cNvPicPr>
          <p:nvPr isPhoto="1"/>
        </p:nvPicPr>
        <p:blipFill>
          <a:blip r:embed="rId2" cstate="print"/>
          <a:srcRect r="39999" b="53130"/>
          <a:stretch>
            <a:fillRect/>
          </a:stretch>
        </p:blipFill>
        <p:spPr bwMode="auto">
          <a:xfrm>
            <a:off x="304800" y="1512887"/>
            <a:ext cx="8388427" cy="3730625"/>
          </a:xfrm>
          <a:prstGeom prst="rect">
            <a:avLst/>
          </a:prstGeom>
          <a:noFill/>
          <a:ln w="9525">
            <a:noFill/>
            <a:miter lim="800000"/>
            <a:headEnd/>
            <a:tailEnd/>
          </a:ln>
        </p:spPr>
      </p:pic>
      <p:sp>
        <p:nvSpPr>
          <p:cNvPr id="8" name="Oval 7"/>
          <p:cNvSpPr/>
          <p:nvPr/>
        </p:nvSpPr>
        <p:spPr>
          <a:xfrm>
            <a:off x="2362200" y="1752600"/>
            <a:ext cx="16002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Screenshot - 9_1_2015 , 1_34_46 PM.png"/>
          <p:cNvPicPr>
            <a:picLocks noGrp="1" noChangeAspect="1"/>
          </p:cNvPicPr>
          <p:nvPr isPhoto="1"/>
        </p:nvPicPr>
        <p:blipFill>
          <a:blip r:embed="rId3" cstate="print"/>
          <a:srcRect l="68333" t="-35"/>
          <a:stretch>
            <a:fillRect/>
          </a:stretch>
        </p:blipFill>
        <p:spPr bwMode="auto">
          <a:xfrm>
            <a:off x="6019800" y="1487487"/>
            <a:ext cx="2673427" cy="4568825"/>
          </a:xfrm>
          <a:prstGeom prst="rect">
            <a:avLst/>
          </a:prstGeom>
          <a:noFill/>
          <a:ln w="9525">
            <a:noFill/>
            <a:miter lim="800000"/>
            <a:headEnd/>
            <a:tailEnd/>
          </a:ln>
        </p:spPr>
      </p:pic>
    </p:spTree>
    <p:extLst>
      <p:ext uri="{BB962C8B-B14F-4D97-AF65-F5344CB8AC3E}">
        <p14:creationId xmlns:p14="http://schemas.microsoft.com/office/powerpoint/2010/main" val="835158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Lab3 – Log and View</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928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7" name="Content Placeholder 2"/>
          <p:cNvSpPr txBox="1">
            <a:spLocks/>
          </p:cNvSpPr>
          <p:nvPr/>
        </p:nvSpPr>
        <p:spPr bwMode="auto">
          <a:xfrm>
            <a:off x="463627"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to Import</a:t>
            </a:r>
          </a:p>
          <a:p>
            <a:pPr>
              <a:buFont typeface="Arial" charset="0"/>
              <a:buNone/>
            </a:pPr>
            <a:r>
              <a:rPr lang="en-US" sz="2400" i="1" dirty="0" smtClean="0">
                <a:solidFill>
                  <a:srgbClr val="00B050"/>
                </a:solidFill>
              </a:rPr>
              <a:t>import </a:t>
            </a:r>
            <a:r>
              <a:rPr lang="en-US" sz="2400" i="1" dirty="0" err="1" smtClean="0">
                <a:solidFill>
                  <a:srgbClr val="00B050"/>
                </a:solidFill>
              </a:rPr>
              <a:t>android.util.Log</a:t>
            </a:r>
            <a:r>
              <a:rPr lang="en-US" sz="2400" i="1" dirty="0" smtClean="0">
                <a:solidFill>
                  <a:srgbClr val="00B050"/>
                </a:solidFill>
              </a:rPr>
              <a:t>;</a:t>
            </a:r>
          </a:p>
          <a:p>
            <a:pPr>
              <a:buFont typeface="Arial" charset="0"/>
              <a:buNone/>
            </a:pPr>
            <a:endParaRPr lang="en-US" sz="2400" dirty="0" smtClean="0"/>
          </a:p>
          <a:p>
            <a:r>
              <a:rPr lang="en-US" sz="2400" dirty="0" smtClean="0"/>
              <a:t>ADD THESE LINES highlighted in green to </a:t>
            </a:r>
            <a:r>
              <a:rPr lang="en-US" sz="2400" dirty="0" err="1" smtClean="0"/>
              <a:t>OnCreate</a:t>
            </a:r>
            <a:r>
              <a:rPr lang="en-US" sz="2400" dirty="0" smtClean="0"/>
              <a:t> Method</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“TEXT1");</a:t>
            </a:r>
          </a:p>
          <a:p>
            <a:pPr>
              <a:buFont typeface="Arial" charset="0"/>
              <a:buNone/>
            </a:pPr>
            <a:endParaRPr lang="en-US" sz="2400" dirty="0" smtClean="0"/>
          </a:p>
          <a:p>
            <a:pPr lvl="1">
              <a:buFont typeface="Arial" charset="0"/>
              <a:buNone/>
            </a:pPr>
            <a:r>
              <a:rPr lang="en-US" sz="2400" i="1" dirty="0" err="1" smtClean="0">
                <a:solidFill>
                  <a:srgbClr val="0070C0"/>
                </a:solidFill>
              </a:rPr>
              <a:t>TextView</a:t>
            </a:r>
            <a:r>
              <a:rPr lang="en-US" sz="2400" i="1" dirty="0" smtClean="0">
                <a:solidFill>
                  <a:srgbClr val="0070C0"/>
                </a:solidFill>
              </a:rPr>
              <a:t> </a:t>
            </a:r>
            <a:r>
              <a:rPr lang="en-US" sz="2400" i="1" dirty="0" err="1" smtClean="0">
                <a:solidFill>
                  <a:srgbClr val="0070C0"/>
                </a:solidFill>
              </a:rPr>
              <a:t>textView</a:t>
            </a:r>
            <a:r>
              <a:rPr lang="en-US" sz="2400" i="1" dirty="0" smtClean="0">
                <a:solidFill>
                  <a:srgbClr val="0070C0"/>
                </a:solidFill>
              </a:rPr>
              <a:t> = new </a:t>
            </a:r>
            <a:r>
              <a:rPr lang="en-US" sz="2400" i="1" dirty="0" err="1" smtClean="0">
                <a:solidFill>
                  <a:srgbClr val="0070C0"/>
                </a:solidFill>
              </a:rPr>
              <a:t>TextView</a:t>
            </a:r>
            <a:r>
              <a:rPr lang="en-US" sz="2400" i="1" dirty="0" smtClean="0">
                <a:solidFill>
                  <a:srgbClr val="0070C0"/>
                </a:solidFill>
              </a:rPr>
              <a:t>(this);  // 3 lines already exists from lab2</a:t>
            </a:r>
          </a:p>
          <a:p>
            <a:pPr lvl="1">
              <a:buFont typeface="Arial" charset="0"/>
              <a:buNone/>
            </a:pPr>
            <a:r>
              <a:rPr lang="en-US" sz="2400" i="1" dirty="0" err="1" smtClean="0">
                <a:solidFill>
                  <a:srgbClr val="0070C0"/>
                </a:solidFill>
              </a:rPr>
              <a:t>textView.setText</a:t>
            </a:r>
            <a:r>
              <a:rPr lang="en-US" sz="2400" i="1" dirty="0" smtClean="0">
                <a:solidFill>
                  <a:srgbClr val="0070C0"/>
                </a:solidFill>
              </a:rPr>
              <a:t>("Hello New World!");</a:t>
            </a:r>
          </a:p>
          <a:p>
            <a:pPr lvl="1">
              <a:buFont typeface="Arial" charset="0"/>
              <a:buNone/>
            </a:pPr>
            <a:r>
              <a:rPr lang="en-US" sz="2400" i="1" dirty="0" err="1" smtClean="0">
                <a:solidFill>
                  <a:srgbClr val="0070C0"/>
                </a:solidFill>
              </a:rPr>
              <a:t>setContentView</a:t>
            </a:r>
            <a:r>
              <a:rPr lang="en-US" sz="2400" i="1" dirty="0" smtClean="0">
                <a:solidFill>
                  <a:srgbClr val="0070C0"/>
                </a:solidFill>
              </a:rPr>
              <a:t>(</a:t>
            </a:r>
            <a:r>
              <a:rPr lang="en-US" sz="2400" i="1" dirty="0" err="1" smtClean="0">
                <a:solidFill>
                  <a:srgbClr val="0070C0"/>
                </a:solidFill>
              </a:rPr>
              <a:t>textView</a:t>
            </a:r>
            <a:r>
              <a:rPr lang="en-US" sz="2400" i="1" dirty="0" smtClean="0">
                <a:solidFill>
                  <a:srgbClr val="0070C0"/>
                </a:solidFill>
              </a:rPr>
              <a:t>);</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“TEXT2");</a:t>
            </a:r>
          </a:p>
          <a:p>
            <a:pPr>
              <a:buFont typeface="Arial" charset="0"/>
              <a:buNone/>
            </a:pPr>
            <a:endParaRPr lang="en-US" sz="2000" dirty="0" smtClean="0"/>
          </a:p>
        </p:txBody>
      </p:sp>
    </p:spTree>
    <p:extLst>
      <p:ext uri="{BB962C8B-B14F-4D97-AF65-F5344CB8AC3E}">
        <p14:creationId xmlns:p14="http://schemas.microsoft.com/office/powerpoint/2010/main" val="1026339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Updated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 shot</a:t>
            </a:r>
            <a:endParaRPr lang="en-US" sz="2400" dirty="0"/>
          </a:p>
        </p:txBody>
      </p:sp>
      <p:pic>
        <p:nvPicPr>
          <p:cNvPr id="2" name="Picture 1"/>
          <p:cNvPicPr>
            <a:picLocks noChangeAspect="1"/>
          </p:cNvPicPr>
          <p:nvPr/>
        </p:nvPicPr>
        <p:blipFill>
          <a:blip r:embed="rId2"/>
          <a:stretch>
            <a:fillRect/>
          </a:stretch>
        </p:blipFill>
        <p:spPr>
          <a:xfrm>
            <a:off x="381000" y="1295400"/>
            <a:ext cx="6997700" cy="5537200"/>
          </a:xfrm>
          <a:prstGeom prst="rect">
            <a:avLst/>
          </a:prstGeom>
        </p:spPr>
      </p:pic>
    </p:spTree>
    <p:extLst>
      <p:ext uri="{BB962C8B-B14F-4D97-AF65-F5344CB8AC3E}">
        <p14:creationId xmlns:p14="http://schemas.microsoft.com/office/powerpoint/2010/main" val="21261902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and Check Log Filter – Verify the Messages</a:t>
            </a:r>
            <a:endParaRPr lang="en-US" sz="2400" dirty="0"/>
          </a:p>
        </p:txBody>
      </p:sp>
      <p:pic>
        <p:nvPicPr>
          <p:cNvPr id="4" name="Picture 3"/>
          <p:cNvPicPr>
            <a:picLocks noChangeAspect="1"/>
          </p:cNvPicPr>
          <p:nvPr/>
        </p:nvPicPr>
        <p:blipFill>
          <a:blip r:embed="rId2"/>
          <a:stretch>
            <a:fillRect/>
          </a:stretch>
        </p:blipFill>
        <p:spPr>
          <a:xfrm>
            <a:off x="228599" y="1371600"/>
            <a:ext cx="8763001" cy="5334000"/>
          </a:xfrm>
          <a:prstGeom prst="rect">
            <a:avLst/>
          </a:prstGeom>
        </p:spPr>
      </p:pic>
      <p:sp>
        <p:nvSpPr>
          <p:cNvPr id="6" name="Oval 5"/>
          <p:cNvSpPr/>
          <p:nvPr/>
        </p:nvSpPr>
        <p:spPr bwMode="auto">
          <a:xfrm>
            <a:off x="5486400" y="5181600"/>
            <a:ext cx="3206827" cy="4572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6908545" y="1219200"/>
            <a:ext cx="2083055" cy="3962400"/>
          </a:xfrm>
          <a:prstGeom prst="rect">
            <a:avLst/>
          </a:prstGeom>
        </p:spPr>
      </p:pic>
    </p:spTree>
    <p:extLst>
      <p:ext uri="{BB962C8B-B14F-4D97-AF65-F5344CB8AC3E}">
        <p14:creationId xmlns:p14="http://schemas.microsoft.com/office/powerpoint/2010/main" val="2099109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Lab4 – Induce an Error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54904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THESE LINES highlighted in green </a:t>
            </a:r>
            <a:r>
              <a:rPr lang="en-US" sz="2400" dirty="0"/>
              <a:t>to </a:t>
            </a:r>
            <a:r>
              <a:rPr lang="en-US" sz="2400" dirty="0" err="1" smtClean="0"/>
              <a:t>onOptionsItemSelected</a:t>
            </a:r>
            <a:r>
              <a:rPr lang="en-US" sz="2400" dirty="0" smtClean="0"/>
              <a:t> method</a:t>
            </a:r>
          </a:p>
          <a:p>
            <a:pPr>
              <a:buFont typeface="Arial" charset="0"/>
              <a:buNone/>
            </a:pPr>
            <a:r>
              <a:rPr lang="en-US" sz="2400" b="1" dirty="0" smtClean="0"/>
              <a:t>	</a:t>
            </a:r>
          </a:p>
          <a:p>
            <a:pPr>
              <a:buFont typeface="Arial" charset="0"/>
              <a:buNone/>
            </a:pPr>
            <a:r>
              <a:rPr lang="en-US" sz="2400" b="1" dirty="0"/>
              <a:t>	</a:t>
            </a:r>
            <a:r>
              <a:rPr lang="en-US" sz="1600" b="1" dirty="0" err="1" smtClean="0">
                <a:solidFill>
                  <a:srgbClr val="00B050"/>
                </a:solidFill>
              </a:rPr>
              <a:t>int</a:t>
            </a:r>
            <a:r>
              <a:rPr lang="en-US" sz="1600" b="1" dirty="0" smtClean="0">
                <a:solidFill>
                  <a:srgbClr val="00B050"/>
                </a:solidFill>
              </a:rPr>
              <a:t> </a:t>
            </a:r>
            <a:r>
              <a:rPr lang="en-US" sz="1600" dirty="0">
                <a:solidFill>
                  <a:srgbClr val="00B050"/>
                </a:solidFill>
              </a:rPr>
              <a:t>id = </a:t>
            </a:r>
            <a:r>
              <a:rPr lang="en-US" sz="1600" dirty="0" err="1">
                <a:solidFill>
                  <a:srgbClr val="00B050"/>
                </a:solidFill>
              </a:rPr>
              <a:t>item.getItemId</a:t>
            </a:r>
            <a:r>
              <a:rPr lang="en-US" sz="1600" dirty="0">
                <a:solidFill>
                  <a:srgbClr val="00B050"/>
                </a:solidFill>
              </a:rPr>
              <a:t>();</a:t>
            </a:r>
            <a:br>
              <a:rPr lang="en-US" sz="1600" dirty="0">
                <a:solidFill>
                  <a:srgbClr val="00B050"/>
                </a:solidFill>
              </a:rPr>
            </a:br>
            <a:r>
              <a:rPr lang="en-US" sz="1600" i="1" dirty="0" smtClean="0">
                <a:solidFill>
                  <a:srgbClr val="00B050"/>
                </a:solidFill>
              </a:rPr>
              <a:t>//</a:t>
            </a:r>
            <a:r>
              <a:rPr lang="en-US" sz="1600" i="1" dirty="0" err="1">
                <a:solidFill>
                  <a:srgbClr val="00B050"/>
                </a:solidFill>
              </a:rPr>
              <a:t>noinspection</a:t>
            </a:r>
            <a:r>
              <a:rPr lang="en-US" sz="1600" i="1" dirty="0">
                <a:solidFill>
                  <a:srgbClr val="00B050"/>
                </a:solidFill>
              </a:rPr>
              <a:t> </a:t>
            </a:r>
            <a:r>
              <a:rPr lang="en-US" sz="1600" i="1" dirty="0" err="1">
                <a:solidFill>
                  <a:srgbClr val="00B050"/>
                </a:solidFill>
              </a:rPr>
              <a:t>SimplifiableIfStatement</a:t>
            </a:r>
            <a:r>
              <a:rPr lang="en-US" sz="1600" i="1" dirty="0">
                <a:solidFill>
                  <a:srgbClr val="00B050"/>
                </a:solidFill>
              </a:rPr>
              <a:t/>
            </a:r>
            <a:br>
              <a:rPr lang="en-US" sz="1600" i="1" dirty="0">
                <a:solidFill>
                  <a:srgbClr val="00B050"/>
                </a:solidFill>
              </a:rPr>
            </a:br>
            <a:r>
              <a:rPr lang="en-US" sz="1600" b="1" dirty="0">
                <a:solidFill>
                  <a:srgbClr val="00B050"/>
                </a:solidFill>
              </a:rPr>
              <a:t>if </a:t>
            </a:r>
            <a:r>
              <a:rPr lang="en-US" sz="1600" dirty="0">
                <a:solidFill>
                  <a:srgbClr val="00B050"/>
                </a:solidFill>
              </a:rPr>
              <a:t>(id == </a:t>
            </a:r>
            <a:r>
              <a:rPr lang="en-US" sz="1600" dirty="0" err="1">
                <a:solidFill>
                  <a:srgbClr val="00B050"/>
                </a:solidFill>
              </a:rPr>
              <a:t>R.id.</a:t>
            </a:r>
            <a:r>
              <a:rPr lang="en-US" sz="1600" b="1" i="1" dirty="0" err="1">
                <a:solidFill>
                  <a:srgbClr val="00B050"/>
                </a:solidFill>
              </a:rPr>
              <a:t>action_settings</a:t>
            </a:r>
            <a:r>
              <a:rPr lang="en-US" sz="1600" dirty="0">
                <a:solidFill>
                  <a:srgbClr val="00B050"/>
                </a:solidFill>
              </a:rPr>
              <a:t>) {</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i="1" dirty="0">
                <a:solidFill>
                  <a:srgbClr val="00B050"/>
                </a:solidFill>
              </a:rPr>
              <a:t>// ADD Lab 3 - Challenge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 LAB 4 CODE</a:t>
            </a:r>
            <a:br>
              <a:rPr lang="en-US" sz="1600" i="1" dirty="0">
                <a:solidFill>
                  <a:srgbClr val="00B050"/>
                </a:solidFill>
              </a:rPr>
            </a:br>
            <a:r>
              <a:rPr lang="en-US" sz="1600" i="1" dirty="0">
                <a:solidFill>
                  <a:srgbClr val="00B050"/>
                </a:solidFill>
              </a:rPr>
              <a:t>    </a:t>
            </a:r>
            <a:r>
              <a:rPr lang="en-US" sz="1600" b="1" dirty="0" err="1">
                <a:solidFill>
                  <a:srgbClr val="00B050"/>
                </a:solidFill>
              </a:rPr>
              <a:t>int</a:t>
            </a:r>
            <a:r>
              <a:rPr lang="en-US" sz="1600" b="1" dirty="0">
                <a:solidFill>
                  <a:srgbClr val="00B050"/>
                </a:solidFill>
              </a:rPr>
              <a:t> </a:t>
            </a:r>
            <a:r>
              <a:rPr lang="en-US" sz="1600" dirty="0" err="1">
                <a:solidFill>
                  <a:srgbClr val="00B050"/>
                </a:solidFill>
              </a:rPr>
              <a:t>i</a:t>
            </a:r>
            <a:r>
              <a:rPr lang="en-US" sz="1600" dirty="0">
                <a:solidFill>
                  <a:srgbClr val="00B050"/>
                </a:solidFill>
              </a:rPr>
              <a:t>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j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k = </a:t>
            </a:r>
            <a:r>
              <a:rPr lang="en-US" sz="1600" dirty="0" err="1">
                <a:solidFill>
                  <a:srgbClr val="00B050"/>
                </a:solidFill>
              </a:rPr>
              <a:t>i</a:t>
            </a:r>
            <a:r>
              <a:rPr lang="en-US" sz="1600" dirty="0">
                <a:solidFill>
                  <a:srgbClr val="00B050"/>
                </a:solidFill>
              </a:rPr>
              <a:t> / j;</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b="1" dirty="0">
                <a:solidFill>
                  <a:srgbClr val="00B050"/>
                </a:solidFill>
              </a:rPr>
              <a:t>return true</a:t>
            </a:r>
            <a:r>
              <a:rPr lang="en-US" sz="1600" dirty="0">
                <a:solidFill>
                  <a:srgbClr val="00B050"/>
                </a:solidFill>
              </a:rPr>
              <a:t>;</a:t>
            </a:r>
            <a:br>
              <a:rPr lang="en-US" sz="1600" dirty="0">
                <a:solidFill>
                  <a:srgbClr val="00B050"/>
                </a:solidFill>
              </a:rPr>
            </a:br>
            <a:r>
              <a:rPr lang="en-US" sz="1600" dirty="0">
                <a:solidFill>
                  <a:srgbClr val="00B050"/>
                </a:solidFill>
              </a:rPr>
              <a:t>}</a:t>
            </a:r>
            <a:br>
              <a:rPr lang="en-US" sz="1600" dirty="0">
                <a:solidFill>
                  <a:srgbClr val="00B050"/>
                </a:solidFill>
              </a:rPr>
            </a:br>
            <a:r>
              <a:rPr lang="en-US" sz="1600" dirty="0">
                <a:solidFill>
                  <a:srgbClr val="00B050"/>
                </a:solidFill>
              </a:rPr>
              <a:t/>
            </a:r>
            <a:br>
              <a:rPr lang="en-US" sz="1600" dirty="0">
                <a:solidFill>
                  <a:srgbClr val="00B050"/>
                </a:solidFill>
              </a:rPr>
            </a:br>
            <a:r>
              <a:rPr lang="en-US" sz="1600" b="1" dirty="0">
                <a:solidFill>
                  <a:srgbClr val="00B050"/>
                </a:solidFill>
              </a:rPr>
              <a:t>return </a:t>
            </a:r>
            <a:r>
              <a:rPr lang="en-US" sz="1600" b="1" dirty="0" err="1">
                <a:solidFill>
                  <a:srgbClr val="00B050"/>
                </a:solidFill>
              </a:rPr>
              <a:t>super</a:t>
            </a:r>
            <a:r>
              <a:rPr lang="en-US" sz="1600" dirty="0" err="1">
                <a:solidFill>
                  <a:srgbClr val="00B050"/>
                </a:solidFill>
              </a:rPr>
              <a:t>.onOptionsItemSelected</a:t>
            </a:r>
            <a:r>
              <a:rPr lang="en-US" sz="1600" dirty="0">
                <a:solidFill>
                  <a:srgbClr val="00B050"/>
                </a:solidFill>
              </a:rPr>
              <a:t>(item);</a:t>
            </a:r>
            <a:endParaRPr lang="en-US" sz="1600" dirty="0" smtClean="0">
              <a:solidFill>
                <a:srgbClr val="00B050"/>
              </a:solidFill>
            </a:endParaRPr>
          </a:p>
        </p:txBody>
      </p:sp>
    </p:spTree>
    <p:extLst>
      <p:ext uri="{BB962C8B-B14F-4D97-AF65-F5344CB8AC3E}">
        <p14:creationId xmlns:p14="http://schemas.microsoft.com/office/powerpoint/2010/main" val="1260047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295400"/>
            <a:ext cx="8202921" cy="5334000"/>
          </a:xfrm>
          <a:prstGeom prst="rect">
            <a:avLst/>
          </a:prstGeom>
        </p:spPr>
      </p:pic>
    </p:spTree>
    <p:extLst>
      <p:ext uri="{BB962C8B-B14F-4D97-AF65-F5344CB8AC3E}">
        <p14:creationId xmlns:p14="http://schemas.microsoft.com/office/powerpoint/2010/main" val="11469484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To see the Error</a:t>
            </a:r>
            <a:endParaRPr lang="en-US" sz="2400" dirty="0"/>
          </a:p>
        </p:txBody>
      </p:sp>
      <p:pic>
        <p:nvPicPr>
          <p:cNvPr id="4" name="Picture 3"/>
          <p:cNvPicPr>
            <a:picLocks noChangeAspect="1"/>
          </p:cNvPicPr>
          <p:nvPr/>
        </p:nvPicPr>
        <p:blipFill>
          <a:blip r:embed="rId2"/>
          <a:stretch>
            <a:fillRect/>
          </a:stretch>
        </p:blipFill>
        <p:spPr>
          <a:xfrm>
            <a:off x="228600" y="1256459"/>
            <a:ext cx="8915400" cy="4345081"/>
          </a:xfrm>
          <a:prstGeom prst="rect">
            <a:avLst/>
          </a:prstGeom>
        </p:spPr>
      </p:pic>
      <p:pic>
        <p:nvPicPr>
          <p:cNvPr id="3" name="Picture 2"/>
          <p:cNvPicPr>
            <a:picLocks noChangeAspect="1"/>
          </p:cNvPicPr>
          <p:nvPr/>
        </p:nvPicPr>
        <p:blipFill>
          <a:blip r:embed="rId3"/>
          <a:stretch>
            <a:fillRect/>
          </a:stretch>
        </p:blipFill>
        <p:spPr>
          <a:xfrm>
            <a:off x="6096000" y="1112838"/>
            <a:ext cx="2882354" cy="5029200"/>
          </a:xfrm>
          <a:prstGeom prst="rect">
            <a:avLst/>
          </a:prstGeom>
        </p:spPr>
      </p:pic>
    </p:spTree>
    <p:extLst>
      <p:ext uri="{BB962C8B-B14F-4D97-AF65-F5344CB8AC3E}">
        <p14:creationId xmlns:p14="http://schemas.microsoft.com/office/powerpoint/2010/main" val="1008736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custDataLst>
      <p:tags r:id="rId1"/>
    </p:custDataLst>
    <p:extLst>
      <p:ext uri="{BB962C8B-B14F-4D97-AF65-F5344CB8AC3E}">
        <p14:creationId xmlns:p14="http://schemas.microsoft.com/office/powerpoint/2010/main" val="23640417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Lab5 – Toasting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98065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W</a:t>
            </a:r>
            <a:r>
              <a:rPr lang="en-US" sz="2400" b="1" dirty="0" smtClean="0">
                <a:solidFill>
                  <a:srgbClr val="002060"/>
                </a:solidFill>
                <a:effectLst>
                  <a:outerShdw blurRad="38100" dist="38100" dir="2700000" algn="tl">
                    <a:srgbClr val="C0C0C0"/>
                  </a:outerShdw>
                </a:effectLst>
                <a:sym typeface="Wingdings"/>
              </a:rPr>
              <a:t>hat is a Toast?</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79762" indent="0">
              <a:buNone/>
            </a:pPr>
            <a:r>
              <a:rPr lang="en-US" sz="2000" dirty="0"/>
              <a:t>A toast provides simple feedback about an operation in a small popup. It only fills the amount of space required for the message and the current activity remains visible and interactive. </a:t>
            </a:r>
            <a:endParaRPr lang="en-US" sz="2000" dirty="0" smtClean="0">
              <a:solidFill>
                <a:srgbClr val="00B050"/>
              </a:solidFill>
            </a:endParaRPr>
          </a:p>
        </p:txBody>
      </p:sp>
      <p:pic>
        <p:nvPicPr>
          <p:cNvPr id="2" name="Picture 1"/>
          <p:cNvPicPr>
            <a:picLocks noChangeAspect="1"/>
          </p:cNvPicPr>
          <p:nvPr/>
        </p:nvPicPr>
        <p:blipFill>
          <a:blip r:embed="rId2"/>
          <a:stretch>
            <a:fillRect/>
          </a:stretch>
        </p:blipFill>
        <p:spPr>
          <a:xfrm>
            <a:off x="219113" y="2971800"/>
            <a:ext cx="4216400" cy="2946400"/>
          </a:xfrm>
          <a:prstGeom prst="rect">
            <a:avLst/>
          </a:prstGeom>
        </p:spPr>
      </p:pic>
    </p:spTree>
    <p:extLst>
      <p:ext uri="{BB962C8B-B14F-4D97-AF65-F5344CB8AC3E}">
        <p14:creationId xmlns:p14="http://schemas.microsoft.com/office/powerpoint/2010/main" val="1765963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Modify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by adding Toast</a:t>
            </a:r>
            <a:endParaRPr lang="en-US" sz="2400" dirty="0"/>
          </a:p>
        </p:txBody>
      </p:sp>
      <p:sp>
        <p:nvSpPr>
          <p:cNvPr id="9" name="Content Placeholder 2"/>
          <p:cNvSpPr txBox="1">
            <a:spLocks/>
          </p:cNvSpPr>
          <p:nvPr/>
        </p:nvSpPr>
        <p:spPr bwMode="auto">
          <a:xfrm>
            <a:off x="346113" y="1295400"/>
            <a:ext cx="8229600" cy="541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2400" dirty="0"/>
              <a:t>Add to </a:t>
            </a:r>
            <a:r>
              <a:rPr lang="en-US" sz="2400" dirty="0" smtClean="0"/>
              <a:t>Import </a:t>
            </a:r>
            <a:r>
              <a:rPr lang="en-US" sz="2400" dirty="0"/>
              <a:t>highlighted in green </a:t>
            </a:r>
          </a:p>
          <a:p>
            <a:pPr fontAlgn="auto">
              <a:spcAft>
                <a:spcPts val="0"/>
              </a:spcAft>
              <a:buFont typeface="Arial" pitchFamily="34" charset="0"/>
              <a:buNone/>
              <a:defRPr/>
            </a:pPr>
            <a:r>
              <a:rPr lang="en-US" sz="2400" dirty="0">
                <a:solidFill>
                  <a:srgbClr val="00B050"/>
                </a:solidFill>
              </a:rPr>
              <a:t>import </a:t>
            </a:r>
            <a:r>
              <a:rPr lang="en-US" sz="2400" dirty="0" err="1">
                <a:solidFill>
                  <a:srgbClr val="00B050"/>
                </a:solidFill>
              </a:rPr>
              <a:t>android.widget.Toast</a:t>
            </a:r>
            <a:r>
              <a:rPr lang="en-US" sz="2400" dirty="0" smtClean="0">
                <a:solidFill>
                  <a:srgbClr val="00B050"/>
                </a:solidFill>
              </a:rPr>
              <a:t>;</a:t>
            </a:r>
          </a:p>
          <a:p>
            <a:pPr fontAlgn="auto">
              <a:spcAft>
                <a:spcPts val="0"/>
              </a:spcAft>
              <a:buFont typeface="Arial" pitchFamily="34" charset="0"/>
              <a:buNone/>
              <a:defRPr/>
            </a:pPr>
            <a:endParaRPr lang="en-US" sz="2400" dirty="0">
              <a:solidFill>
                <a:srgbClr val="00B050"/>
              </a:solidFill>
            </a:endParaRPr>
          </a:p>
          <a:p>
            <a:r>
              <a:rPr lang="en-US" sz="2400" dirty="0" smtClean="0"/>
              <a:t>ADD highlighted in green </a:t>
            </a:r>
            <a:r>
              <a:rPr lang="en-US" sz="2400" dirty="0"/>
              <a:t>to </a:t>
            </a:r>
            <a:r>
              <a:rPr lang="en-US" sz="2400" dirty="0" err="1" smtClean="0"/>
              <a:t>onOptionsItemSelected</a:t>
            </a:r>
            <a:r>
              <a:rPr lang="en-US" sz="2400" dirty="0" smtClean="0"/>
              <a:t> method</a:t>
            </a:r>
          </a:p>
          <a:p>
            <a:pPr marL="79762" indent="0">
              <a:buNone/>
            </a:pPr>
            <a:r>
              <a:rPr lang="en-US" sz="2400" b="1" dirty="0"/>
              <a:t>	</a:t>
            </a:r>
            <a:r>
              <a:rPr lang="en-US" sz="1600" b="1" dirty="0" err="1" smtClean="0">
                <a:solidFill>
                  <a:schemeClr val="tx1"/>
                </a:solidFill>
              </a:rPr>
              <a:t>int</a:t>
            </a:r>
            <a:r>
              <a:rPr lang="en-US" sz="1600" b="1" dirty="0" smtClean="0">
                <a:solidFill>
                  <a:schemeClr val="tx1"/>
                </a:solidFill>
              </a:rPr>
              <a:t> </a:t>
            </a:r>
            <a:r>
              <a:rPr lang="en-US" sz="1600" dirty="0" smtClean="0">
                <a:solidFill>
                  <a:schemeClr val="tx1"/>
                </a:solidFill>
              </a:rPr>
              <a:t>id = </a:t>
            </a:r>
            <a:r>
              <a:rPr lang="en-US" sz="1600" dirty="0" err="1" smtClean="0">
                <a:solidFill>
                  <a:schemeClr val="tx1"/>
                </a:solidFill>
              </a:rPr>
              <a:t>item.getItemId</a:t>
            </a:r>
            <a:r>
              <a:rPr lang="en-US" sz="1600" dirty="0" smtClean="0">
                <a:solidFill>
                  <a:schemeClr val="tx1"/>
                </a:solidFill>
              </a:rPr>
              <a:t>();</a:t>
            </a:r>
            <a:br>
              <a:rPr lang="en-US" sz="1600" dirty="0" smtClean="0">
                <a:solidFill>
                  <a:schemeClr val="tx1"/>
                </a:solidFill>
              </a:rPr>
            </a:br>
            <a:r>
              <a:rPr lang="en-US" sz="1600" dirty="0" smtClean="0">
                <a:solidFill>
                  <a:schemeClr val="tx1"/>
                </a:solidFill>
              </a:rPr>
              <a:t>	</a:t>
            </a:r>
            <a:r>
              <a:rPr lang="en-US" sz="1600" i="1" dirty="0" smtClean="0">
                <a:solidFill>
                  <a:schemeClr val="tx1"/>
                </a:solidFill>
              </a:rPr>
              <a:t>//</a:t>
            </a:r>
            <a:r>
              <a:rPr lang="en-US" sz="1600" i="1" dirty="0" err="1" smtClean="0">
                <a:solidFill>
                  <a:schemeClr val="tx1"/>
                </a:solidFill>
              </a:rPr>
              <a:t>noinspection</a:t>
            </a:r>
            <a:r>
              <a:rPr lang="en-US" sz="1600" i="1" dirty="0" smtClean="0">
                <a:solidFill>
                  <a:schemeClr val="tx1"/>
                </a:solidFill>
              </a:rPr>
              <a:t> </a:t>
            </a:r>
            <a:r>
              <a:rPr lang="en-US" sz="1600" i="1" dirty="0" err="1" smtClean="0">
                <a:solidFill>
                  <a:schemeClr val="tx1"/>
                </a:solidFill>
              </a:rPr>
              <a:t>SimplifiableIfStatement</a:t>
            </a:r>
            <a:r>
              <a:rPr lang="en-US" sz="1600" i="1" dirty="0" smtClean="0">
                <a:solidFill>
                  <a:schemeClr val="tx1"/>
                </a:solidFill>
              </a:rPr>
              <a:t/>
            </a:r>
            <a:br>
              <a:rPr lang="en-US" sz="1600" i="1" dirty="0" smtClean="0">
                <a:solidFill>
                  <a:schemeClr val="tx1"/>
                </a:solidFill>
              </a:rPr>
            </a:br>
            <a:r>
              <a:rPr lang="en-US" sz="1600" i="1" dirty="0" smtClean="0">
                <a:solidFill>
                  <a:schemeClr val="tx1"/>
                </a:solidFill>
              </a:rPr>
              <a:t>	</a:t>
            </a:r>
            <a:r>
              <a:rPr lang="en-US" sz="1600" b="1" dirty="0" smtClean="0">
                <a:solidFill>
                  <a:schemeClr val="tx1"/>
                </a:solidFill>
              </a:rPr>
              <a:t>if </a:t>
            </a:r>
            <a:r>
              <a:rPr lang="en-US" sz="1600" dirty="0" smtClean="0">
                <a:solidFill>
                  <a:schemeClr val="tx1"/>
                </a:solidFill>
              </a:rPr>
              <a:t>(id == </a:t>
            </a:r>
            <a:r>
              <a:rPr lang="en-US" sz="1600" dirty="0" err="1" smtClean="0">
                <a:solidFill>
                  <a:schemeClr val="tx1"/>
                </a:solidFill>
              </a:rPr>
              <a:t>R.id.</a:t>
            </a:r>
            <a:r>
              <a:rPr lang="en-US" sz="1600" b="1" i="1" dirty="0" err="1" smtClean="0">
                <a:solidFill>
                  <a:schemeClr val="tx1"/>
                </a:solidFill>
              </a:rPr>
              <a:t>action_settings</a:t>
            </a:r>
            <a:r>
              <a:rPr lang="en-US" sz="1600" dirty="0" smtClean="0">
                <a:solidFill>
                  <a:schemeClr val="tx1"/>
                </a:solidFill>
              </a:rPr>
              <a:t>) {</a:t>
            </a:r>
            <a:r>
              <a:rPr lang="en-US" sz="1600" dirty="0" smtClean="0">
                <a:solidFill>
                  <a:srgbClr val="00B050"/>
                </a:solidFill>
              </a:rPr>
              <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r>
              <a:rPr lang="en-US" sz="1600" i="1" dirty="0" smtClean="0">
                <a:solidFill>
                  <a:srgbClr val="00B050"/>
                </a:solidFill>
              </a:rPr>
              <a:t>	Toast toast = </a:t>
            </a:r>
            <a:r>
              <a:rPr lang="en-US" sz="1600" i="1" dirty="0" err="1" smtClean="0">
                <a:solidFill>
                  <a:srgbClr val="00B050"/>
                </a:solidFill>
              </a:rPr>
              <a:t>Toast.makeText</a:t>
            </a:r>
            <a:r>
              <a:rPr lang="en-US" sz="1600" i="1" dirty="0" smtClean="0">
                <a:solidFill>
                  <a:srgbClr val="00B050"/>
                </a:solidFill>
              </a:rPr>
              <a:t>(this, "CLICKED SETTINGS !!!", 		</a:t>
            </a:r>
            <a:r>
              <a:rPr lang="en-US" sz="1600" i="1" dirty="0" err="1" smtClean="0">
                <a:solidFill>
                  <a:srgbClr val="00B050"/>
                </a:solidFill>
              </a:rPr>
              <a:t>Toast.LENGTH_LONG</a:t>
            </a:r>
            <a:r>
              <a:rPr lang="en-US" sz="1600" i="1" dirty="0" smtClean="0">
                <a:solidFill>
                  <a:srgbClr val="00B050"/>
                </a:solidFill>
              </a:rPr>
              <a:t>);            </a:t>
            </a:r>
            <a:r>
              <a:rPr lang="en-US" sz="1600" i="1" dirty="0" err="1" smtClean="0">
                <a:solidFill>
                  <a:srgbClr val="00B050"/>
                </a:solidFill>
              </a:rPr>
              <a:t>toast.show</a:t>
            </a:r>
            <a:r>
              <a:rPr lang="en-US" sz="1600" i="1" dirty="0" smtClean="0">
                <a:solidFill>
                  <a:srgbClr val="00B050"/>
                </a:solidFill>
              </a:rPr>
              <a:t>();</a:t>
            </a:r>
            <a:br>
              <a:rPr lang="en-US" sz="1600" i="1" dirty="0" smtClean="0">
                <a:solidFill>
                  <a:srgbClr val="00B050"/>
                </a:solidFill>
              </a:rPr>
            </a:br>
            <a:endParaRPr lang="en-US" sz="1600" i="1" dirty="0" smtClean="0">
              <a:solidFill>
                <a:srgbClr val="00B050"/>
              </a:solidFill>
            </a:endParaRPr>
          </a:p>
          <a:p>
            <a:r>
              <a:rPr lang="en-US" sz="2400" dirty="0" smtClean="0"/>
              <a:t>REMOVE </a:t>
            </a:r>
            <a:r>
              <a:rPr lang="en-US" sz="2400" dirty="0"/>
              <a:t>highlighted in green to </a:t>
            </a:r>
            <a:r>
              <a:rPr lang="en-US" sz="2400" dirty="0" err="1"/>
              <a:t>onOptionsItemSelected</a:t>
            </a:r>
            <a:r>
              <a:rPr lang="en-US" sz="2400" dirty="0"/>
              <a:t> method</a:t>
            </a:r>
          </a:p>
          <a:p>
            <a:pPr marL="79762" indent="0">
              <a:buNone/>
            </a:pPr>
            <a:r>
              <a:rPr lang="en-US" sz="1600" i="1" dirty="0" smtClean="0">
                <a:solidFill>
                  <a:srgbClr val="00B050"/>
                </a:solidFill>
              </a:rPr>
              <a:t/>
            </a:r>
            <a:br>
              <a:rPr lang="en-US" sz="1600" i="1" dirty="0" smtClean="0">
                <a:solidFill>
                  <a:srgbClr val="00B050"/>
                </a:solidFill>
              </a:rPr>
            </a:br>
            <a:r>
              <a:rPr lang="en-US" sz="1600" i="1" dirty="0" smtClean="0">
                <a:solidFill>
                  <a:srgbClr val="00B050"/>
                </a:solidFill>
              </a:rPr>
              <a:t>    // LAB 4 CODE</a:t>
            </a:r>
            <a:br>
              <a:rPr lang="en-US" sz="1600" i="1" dirty="0" smtClean="0">
                <a:solidFill>
                  <a:srgbClr val="00B050"/>
                </a:solidFill>
              </a:rPr>
            </a:br>
            <a:r>
              <a:rPr lang="en-US" sz="1600" i="1"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err="1" smtClean="0">
                <a:solidFill>
                  <a:srgbClr val="00B050"/>
                </a:solidFill>
              </a:rPr>
              <a:t>i</a:t>
            </a:r>
            <a:r>
              <a:rPr lang="en-US" sz="1600" dirty="0" smtClean="0">
                <a:solidFill>
                  <a:srgbClr val="00B050"/>
                </a:solidFill>
              </a:rPr>
              <a:t>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j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k = </a:t>
            </a:r>
            <a:r>
              <a:rPr lang="en-US" sz="1600" dirty="0" err="1" smtClean="0">
                <a:solidFill>
                  <a:srgbClr val="00B050"/>
                </a:solidFill>
              </a:rPr>
              <a:t>i</a:t>
            </a:r>
            <a:r>
              <a:rPr lang="en-US" sz="1600" dirty="0" smtClean="0">
                <a:solidFill>
                  <a:srgbClr val="00B050"/>
                </a:solidFill>
              </a:rPr>
              <a:t> / j;</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endParaRPr lang="en-US" sz="1600" dirty="0" smtClean="0">
              <a:solidFill>
                <a:schemeClr val="tx1"/>
              </a:solidFill>
            </a:endParaRPr>
          </a:p>
        </p:txBody>
      </p:sp>
    </p:spTree>
    <p:extLst>
      <p:ext uri="{BB962C8B-B14F-4D97-AF65-F5344CB8AC3E}">
        <p14:creationId xmlns:p14="http://schemas.microsoft.com/office/powerpoint/2010/main" val="1515161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View the Toast by clicking on settings (right hand corner)</a:t>
            </a:r>
            <a:br>
              <a:rPr lang="en-US" sz="2400" b="1" dirty="0" smtClean="0">
                <a:solidFill>
                  <a:srgbClr val="002060"/>
                </a:solidFill>
                <a:effectLst>
                  <a:outerShdw blurRad="38100" dist="38100" dir="2700000" algn="tl">
                    <a:srgbClr val="C0C0C0"/>
                  </a:outerShdw>
                </a:effectLst>
                <a:sym typeface="Wingdings"/>
              </a:rPr>
            </a:br>
            <a:endParaRPr lang="en-US" sz="2400" dirty="0"/>
          </a:p>
        </p:txBody>
      </p:sp>
      <p:pic>
        <p:nvPicPr>
          <p:cNvPr id="6" name="Picture 5" descr="Screenshot - 9_1_2015 , 1_46_45 PM.png"/>
          <p:cNvPicPr>
            <a:picLocks noGrp="1" noChangeAspect="1"/>
          </p:cNvPicPr>
          <p:nvPr isPhoto="1"/>
        </p:nvPicPr>
        <p:blipFill>
          <a:blip r:embed="rId2" cstate="print"/>
          <a:srcRect/>
          <a:stretch>
            <a:fillRect/>
          </a:stretch>
        </p:blipFill>
        <p:spPr bwMode="auto">
          <a:xfrm>
            <a:off x="6309536" y="1371600"/>
            <a:ext cx="2470855" cy="4351445"/>
          </a:xfrm>
          <a:prstGeom prst="rect">
            <a:avLst/>
          </a:prstGeom>
          <a:noFill/>
          <a:ln w="9525">
            <a:noFill/>
            <a:miter lim="800000"/>
            <a:headEnd/>
            <a:tailEnd/>
          </a:ln>
        </p:spPr>
      </p:pic>
      <p:pic>
        <p:nvPicPr>
          <p:cNvPr id="7" name="Picture 1" descr="Screenshot - 9_1_2015 , 1_46_34 PM.png"/>
          <p:cNvPicPr>
            <a:picLocks noGrp="1" noChangeAspect="1"/>
          </p:cNvPicPr>
          <p:nvPr isPhoto="1"/>
        </p:nvPicPr>
        <p:blipFill>
          <a:blip r:embed="rId3" cstate="print"/>
          <a:srcRect/>
          <a:stretch>
            <a:fillRect/>
          </a:stretch>
        </p:blipFill>
        <p:spPr bwMode="auto">
          <a:xfrm>
            <a:off x="3403600" y="1447800"/>
            <a:ext cx="2414587" cy="4114800"/>
          </a:xfrm>
          <a:prstGeom prst="rect">
            <a:avLst/>
          </a:prstGeom>
          <a:noFill/>
          <a:ln w="9525">
            <a:noFill/>
            <a:miter lim="800000"/>
            <a:headEnd/>
            <a:tailEnd/>
          </a:ln>
        </p:spPr>
      </p:pic>
      <p:pic>
        <p:nvPicPr>
          <p:cNvPr id="8" name="Picture 1" descr="Screenshot - 9_1_2015 , 1_34_46 PM.png"/>
          <p:cNvPicPr>
            <a:picLocks noGrp="1" noChangeAspect="1"/>
          </p:cNvPicPr>
          <p:nvPr isPhoto="1"/>
        </p:nvPicPr>
        <p:blipFill>
          <a:blip r:embed="rId4" cstate="print"/>
          <a:srcRect l="68333" t="-35"/>
          <a:stretch>
            <a:fillRect/>
          </a:stretch>
        </p:blipFill>
        <p:spPr bwMode="auto">
          <a:xfrm>
            <a:off x="203200" y="1447800"/>
            <a:ext cx="2656145" cy="4191000"/>
          </a:xfrm>
          <a:prstGeom prst="rect">
            <a:avLst/>
          </a:prstGeom>
          <a:noFill/>
          <a:ln w="9525">
            <a:noFill/>
            <a:miter lim="800000"/>
            <a:headEnd/>
            <a:tailEnd/>
          </a:ln>
        </p:spPr>
      </p:pic>
    </p:spTree>
    <p:extLst>
      <p:ext uri="{BB962C8B-B14F-4D97-AF65-F5344CB8AC3E}">
        <p14:creationId xmlns:p14="http://schemas.microsoft.com/office/powerpoint/2010/main" val="1185524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Lab6 – Debugging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076072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Lab6 – Debugging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9700901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Breakpoint  Run the app in Debug Mode</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437082"/>
            <a:ext cx="8464627" cy="4277918"/>
          </a:xfrm>
          <a:prstGeom prst="rect">
            <a:avLst/>
          </a:prstGeom>
        </p:spPr>
      </p:pic>
      <p:sp>
        <p:nvSpPr>
          <p:cNvPr id="6" name="Oval 5"/>
          <p:cNvSpPr/>
          <p:nvPr/>
        </p:nvSpPr>
        <p:spPr>
          <a:xfrm>
            <a:off x="3352800" y="1371600"/>
            <a:ext cx="381000" cy="467918"/>
          </a:xfrm>
          <a:prstGeom prst="ellipse">
            <a:avLst/>
          </a:prstGeom>
          <a:noFill/>
          <a:ln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96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Debug Window</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04800" y="1295400"/>
            <a:ext cx="8388427" cy="5439032"/>
          </a:xfrm>
          <a:prstGeom prst="rect">
            <a:avLst/>
          </a:prstGeom>
        </p:spPr>
      </p:pic>
    </p:spTree>
    <p:extLst>
      <p:ext uri="{BB962C8B-B14F-4D97-AF65-F5344CB8AC3E}">
        <p14:creationId xmlns:p14="http://schemas.microsoft.com/office/powerpoint/2010/main" val="12822914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Stop the Debugger</a:t>
            </a:r>
            <a:endParaRPr lang="en-US" sz="2400" b="1" dirty="0">
              <a:latin typeface="Arial" charset="0"/>
              <a:ea typeface="Arial" charset="0"/>
              <a:cs typeface="Arial" charset="0"/>
            </a:endParaRPr>
          </a:p>
        </p:txBody>
      </p:sp>
      <p:pic>
        <p:nvPicPr>
          <p:cNvPr id="4" name="Picture 3" descr="Screenshot - 9_1_2015 , 1_49_15 PM.png"/>
          <p:cNvPicPr>
            <a:picLocks noGrp="1" noChangeAspect="1"/>
          </p:cNvPicPr>
          <p:nvPr isPhoto="1"/>
        </p:nvPicPr>
        <p:blipFill>
          <a:blip r:embed="rId2" cstate="print"/>
          <a:srcRect/>
          <a:stretch>
            <a:fillRect/>
          </a:stretch>
        </p:blipFill>
        <p:spPr bwMode="auto">
          <a:xfrm>
            <a:off x="228600" y="1752600"/>
            <a:ext cx="8610600" cy="2495550"/>
          </a:xfrm>
          <a:prstGeom prst="rect">
            <a:avLst/>
          </a:prstGeom>
          <a:noFill/>
          <a:ln w="9525">
            <a:noFill/>
            <a:miter lim="800000"/>
            <a:headEnd/>
            <a:tailEnd/>
          </a:ln>
        </p:spPr>
      </p:pic>
    </p:spTree>
    <p:extLst>
      <p:ext uri="{BB962C8B-B14F-4D97-AF65-F5344CB8AC3E}">
        <p14:creationId xmlns:p14="http://schemas.microsoft.com/office/powerpoint/2010/main" val="169223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Dalivik</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Debug Monitor Server (DDMS)</a:t>
            </a:r>
            <a:endParaRPr lang="en-US" sz="2400" b="1" dirty="0">
              <a:latin typeface="Arial" charset="0"/>
              <a:ea typeface="Arial" charset="0"/>
              <a:cs typeface="Arial" charset="0"/>
            </a:endParaRPr>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DDMS</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debugging tool</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"provides, screen capture on the device, thread and heap information on the device, </a:t>
            </a:r>
            <a:r>
              <a:rPr lang="en-US" sz="2400" dirty="0" err="1">
                <a:solidFill>
                  <a:prstClr val="black"/>
                </a:solidFill>
                <a:latin typeface="Arial" charset="0"/>
                <a:ea typeface="Arial" charset="0"/>
                <a:cs typeface="Arial" charset="0"/>
              </a:rPr>
              <a:t>logcat</a:t>
            </a:r>
            <a:r>
              <a:rPr lang="en-US" sz="2400" dirty="0">
                <a:solidFill>
                  <a:prstClr val="black"/>
                </a:solidFill>
                <a:latin typeface="Arial" charset="0"/>
                <a:ea typeface="Arial" charset="0"/>
                <a:cs typeface="Arial" charset="0"/>
              </a:rPr>
              <a:t>, process, and radio state information, incoming call and SMS spoofing, location data spoofing, and more."</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can interact with DDMS via Eclipse plugin, another view in Eclipse</a:t>
            </a:r>
          </a:p>
        </p:txBody>
      </p:sp>
    </p:spTree>
    <p:extLst>
      <p:ext uri="{BB962C8B-B14F-4D97-AF65-F5344CB8AC3E}">
        <p14:creationId xmlns:p14="http://schemas.microsoft.com/office/powerpoint/2010/main" val="1759007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Features</a:t>
            </a:r>
            <a:endParaRPr lang="en-US" altLang="en-US" sz="2800" b="1" dirty="0">
              <a:solidFill>
                <a:srgbClr val="002060"/>
              </a:solidFill>
              <a:effectLst>
                <a:outerShdw blurRad="38100" dist="38100" dir="2700000" algn="tl">
                  <a:srgbClr val="C0C0C0"/>
                </a:outerShdw>
              </a:effectLst>
            </a:endParaRPr>
          </a:p>
        </p:txBody>
      </p:sp>
      <p:sp>
        <p:nvSpPr>
          <p:cNvPr id="2" name="Rectangle 1"/>
          <p:cNvSpPr/>
          <p:nvPr/>
        </p:nvSpPr>
        <p:spPr>
          <a:xfrm>
            <a:off x="249508" y="1219200"/>
            <a:ext cx="8001000" cy="4801314"/>
          </a:xfrm>
          <a:prstGeom prst="rect">
            <a:avLst/>
          </a:prstGeom>
          <a:noFill/>
        </p:spPr>
        <p:txBody>
          <a:bodyPr wrap="square">
            <a:spAutoFit/>
          </a:bodyPr>
          <a:lstStyle/>
          <a:p>
            <a:pPr marL="285750" indent="-285750">
              <a:buFont typeface="Arial" charset="0"/>
              <a:buChar char="•"/>
            </a:pPr>
            <a:r>
              <a:rPr lang="en-US" b="1" dirty="0"/>
              <a:t>Application framework</a:t>
            </a:r>
            <a:r>
              <a:rPr lang="en-US" dirty="0"/>
              <a:t> enabling reuse and replacement of components</a:t>
            </a:r>
          </a:p>
          <a:p>
            <a:pPr marL="285750" indent="-285750">
              <a:buFont typeface="Arial" charset="0"/>
              <a:buChar char="•"/>
            </a:pPr>
            <a:r>
              <a:rPr lang="en-US" b="1" dirty="0" err="1"/>
              <a:t>Dalvik</a:t>
            </a:r>
            <a:r>
              <a:rPr lang="en-US" b="1" dirty="0"/>
              <a:t> virtual machine</a:t>
            </a:r>
            <a:r>
              <a:rPr lang="en-US" dirty="0"/>
              <a:t> optimized for mobile devices</a:t>
            </a:r>
          </a:p>
          <a:p>
            <a:pPr marL="285750" indent="-285750">
              <a:buFont typeface="Arial" charset="0"/>
              <a:buChar char="•"/>
            </a:pPr>
            <a:r>
              <a:rPr lang="en-US" b="1" dirty="0"/>
              <a:t>Integrated browser</a:t>
            </a:r>
            <a:r>
              <a:rPr lang="en-US" dirty="0"/>
              <a:t> based on the open </a:t>
            </a:r>
            <a:r>
              <a:rPr lang="en-US" dirty="0" smtClean="0"/>
              <a:t>source</a:t>
            </a:r>
            <a:r>
              <a:rPr lang="en-US" dirty="0" smtClean="0">
                <a:ln>
                  <a:solidFill>
                    <a:schemeClr val="accent6"/>
                  </a:solidFill>
                </a:ln>
              </a:rPr>
              <a:t> </a:t>
            </a:r>
            <a:r>
              <a:rPr lang="en-US" dirty="0">
                <a:ln w="0">
                  <a:solidFill>
                    <a:schemeClr val="accent6"/>
                  </a:solidFill>
                </a:ln>
                <a:solidFill>
                  <a:sysClr val="windowText" lastClr="000000"/>
                </a:solidFill>
                <a:effectLst>
                  <a:outerShdw blurRad="38100" dist="19050" dir="2700000" algn="tl" rotWithShape="0">
                    <a:schemeClr val="dk1">
                      <a:alpha val="40000"/>
                    </a:schemeClr>
                  </a:outerShdw>
                </a:effectLst>
                <a:hlinkClick r:id="rId2"/>
              </a:rPr>
              <a:t>WebKit</a:t>
            </a:r>
            <a:r>
              <a:rPr lang="en-US" dirty="0" smtClean="0">
                <a:ln>
                  <a:solidFill>
                    <a:schemeClr val="accent6"/>
                  </a:solidFill>
                </a:ln>
              </a:rPr>
              <a:t> </a:t>
            </a:r>
            <a:r>
              <a:rPr lang="en-US" dirty="0" smtClean="0"/>
              <a:t>engine </a:t>
            </a:r>
            <a:endParaRPr lang="en-US" dirty="0"/>
          </a:p>
          <a:p>
            <a:pPr marL="285750" indent="-285750">
              <a:buFont typeface="Arial" charset="0"/>
              <a:buChar char="•"/>
            </a:pPr>
            <a:r>
              <a:rPr lang="en-US" b="1" dirty="0"/>
              <a:t>Optimized graphics</a:t>
            </a:r>
            <a:r>
              <a:rPr lang="en-US" dirty="0"/>
              <a:t> powered by a custom 2D graphics library; 3D graphics based on the OpenGL ES 1.0 specification (hardware acceleration optional)</a:t>
            </a:r>
          </a:p>
          <a:p>
            <a:pPr marL="285750" indent="-285750">
              <a:buFont typeface="Arial" charset="0"/>
              <a:buChar char="•"/>
            </a:pPr>
            <a:r>
              <a:rPr lang="en-US" b="1" dirty="0"/>
              <a:t>SQLite</a:t>
            </a:r>
            <a:r>
              <a:rPr lang="en-US" dirty="0"/>
              <a:t> for structured data storage</a:t>
            </a:r>
          </a:p>
          <a:p>
            <a:pPr marL="285750" indent="-285750">
              <a:buFont typeface="Arial" charset="0"/>
              <a:buChar char="•"/>
            </a:pPr>
            <a:r>
              <a:rPr lang="en-US" b="1" dirty="0"/>
              <a:t>Media support</a:t>
            </a:r>
            <a:r>
              <a:rPr lang="en-US" dirty="0"/>
              <a:t> for common audio, video, and still image formats (MPEG4, H.264, MP3, AAC, AMR, JPG, PNG, GIF)</a:t>
            </a:r>
          </a:p>
          <a:p>
            <a:pPr marL="285750" indent="-285750">
              <a:buFont typeface="Arial" charset="0"/>
              <a:buChar char="•"/>
            </a:pPr>
            <a:r>
              <a:rPr lang="en-US" b="1" dirty="0"/>
              <a:t>GSM Telephony</a:t>
            </a:r>
            <a:r>
              <a:rPr lang="en-US" dirty="0"/>
              <a:t> (hardware dependent)</a:t>
            </a:r>
          </a:p>
          <a:p>
            <a:pPr marL="285750" indent="-285750">
              <a:buFont typeface="Arial" charset="0"/>
              <a:buChar char="•"/>
            </a:pPr>
            <a:r>
              <a:rPr lang="en-US" b="1" dirty="0"/>
              <a:t>Bluetooth, EDGE, 3G, and </a:t>
            </a:r>
            <a:r>
              <a:rPr lang="en-US" b="1" dirty="0" err="1"/>
              <a:t>WiFi</a:t>
            </a:r>
            <a:r>
              <a:rPr lang="en-US" dirty="0"/>
              <a:t> (hardware dependent)</a:t>
            </a:r>
          </a:p>
          <a:p>
            <a:pPr marL="285750" indent="-285750">
              <a:buFont typeface="Arial" charset="0"/>
              <a:buChar char="•"/>
            </a:pPr>
            <a:r>
              <a:rPr lang="en-US" b="1" dirty="0"/>
              <a:t>Camera, GPS, compass, and accelerometer</a:t>
            </a:r>
            <a:r>
              <a:rPr lang="en-US" dirty="0"/>
              <a:t> (hardware dependent)</a:t>
            </a:r>
          </a:p>
          <a:p>
            <a:pPr marL="285750" indent="-285750">
              <a:buFont typeface="Arial" charset="0"/>
              <a:buChar char="•"/>
            </a:pPr>
            <a:r>
              <a:rPr lang="en-US" b="1" dirty="0"/>
              <a:t>Rich development environment</a:t>
            </a:r>
            <a:r>
              <a:rPr lang="en-US" dirty="0"/>
              <a:t> including a device emulator, tools for debugging, memory and performance profiling, and a plugin for the Eclipse </a:t>
            </a:r>
            <a:r>
              <a:rPr lang="en-US" dirty="0" smtClean="0"/>
              <a:t>IDE</a:t>
            </a:r>
          </a:p>
          <a:p>
            <a:endParaRPr lang="en-US" dirty="0" smtClean="0">
              <a:ln>
                <a:solidFill>
                  <a:schemeClr val="accent6"/>
                </a:solidFill>
              </a:ln>
              <a:hlinkClick r:id="rId3"/>
            </a:endParaRPr>
          </a:p>
          <a:p>
            <a:r>
              <a:rPr lang="en-US" dirty="0" smtClean="0">
                <a:ln>
                  <a:solidFill>
                    <a:schemeClr val="accent6"/>
                  </a:solidFill>
                </a:ln>
                <a:hlinkClick r:id="rId3"/>
              </a:rPr>
              <a:t>http</a:t>
            </a:r>
            <a:r>
              <a:rPr lang="en-US" dirty="0">
                <a:ln>
                  <a:solidFill>
                    <a:schemeClr val="accent6"/>
                  </a:solidFill>
                </a:ln>
                <a:hlinkClick r:id="rId3"/>
              </a:rPr>
              <a:t>://developer.android.com/guide/basics/what-is-android.html</a:t>
            </a:r>
            <a:endParaRPr lang="en-US" dirty="0">
              <a:ln>
                <a:solidFill>
                  <a:schemeClr val="accent6"/>
                </a:solidFill>
              </a:ln>
            </a:endParaRPr>
          </a:p>
        </p:txBody>
      </p:sp>
    </p:spTree>
    <p:extLst>
      <p:ext uri="{BB962C8B-B14F-4D97-AF65-F5344CB8AC3E}">
        <p14:creationId xmlns:p14="http://schemas.microsoft.com/office/powerpoint/2010/main" val="1693485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DDMS</a:t>
            </a:r>
            <a:endParaRPr lang="en-US" sz="2400" b="1" dirty="0">
              <a:latin typeface="Arial" charset="0"/>
              <a:ea typeface="Arial" charset="0"/>
              <a:cs typeface="Arial" charset="0"/>
            </a:endParaRP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12" y="1371600"/>
            <a:ext cx="879788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8574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Advanced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1225517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 Name it Lab7</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125539"/>
            <a:ext cx="8229600" cy="5046662"/>
          </a:xfrm>
          <a:prstGeom prst="rect">
            <a:avLst/>
          </a:prstGeom>
        </p:spPr>
      </p:pic>
    </p:spTree>
    <p:extLst>
      <p:ext uri="{BB962C8B-B14F-4D97-AF65-F5344CB8AC3E}">
        <p14:creationId xmlns:p14="http://schemas.microsoft.com/office/powerpoint/2010/main" val="2723120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SDK for Lab7  Select SDK  Click Next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295400"/>
            <a:ext cx="9144000" cy="5126566"/>
          </a:xfrm>
          <a:prstGeom prst="rect">
            <a:avLst/>
          </a:prstGeom>
        </p:spPr>
      </p:pic>
    </p:spTree>
    <p:extLst>
      <p:ext uri="{BB962C8B-B14F-4D97-AF65-F5344CB8AC3E}">
        <p14:creationId xmlns:p14="http://schemas.microsoft.com/office/powerpoint/2010/main" val="3591475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Complete Creating Project Lab7  Click Finish</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12700" y="1219200"/>
            <a:ext cx="9144000" cy="5980074"/>
          </a:xfrm>
          <a:prstGeom prst="rect">
            <a:avLst/>
          </a:prstGeom>
        </p:spPr>
      </p:pic>
    </p:spTree>
    <p:extLst>
      <p:ext uri="{BB962C8B-B14F-4D97-AF65-F5344CB8AC3E}">
        <p14:creationId xmlns:p14="http://schemas.microsoft.com/office/powerpoint/2010/main" val="16662313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Open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Add a Button to the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screen  Select the button</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36627" y="1371600"/>
            <a:ext cx="8382000" cy="3612243"/>
          </a:xfrm>
          <a:prstGeom prst="rect">
            <a:avLst/>
          </a:prstGeom>
        </p:spPr>
      </p:pic>
    </p:spTree>
    <p:extLst>
      <p:ext uri="{BB962C8B-B14F-4D97-AF65-F5344CB8AC3E}">
        <p14:creationId xmlns:p14="http://schemas.microsoft.com/office/powerpoint/2010/main" val="19875199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Button  Drag the button to the screen</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228600" y="1354917"/>
            <a:ext cx="8915400" cy="4148166"/>
          </a:xfrm>
          <a:prstGeom prst="rect">
            <a:avLst/>
          </a:prstGeom>
        </p:spPr>
      </p:pic>
    </p:spTree>
    <p:extLst>
      <p:ext uri="{BB962C8B-B14F-4D97-AF65-F5344CB8AC3E}">
        <p14:creationId xmlns:p14="http://schemas.microsoft.com/office/powerpoint/2010/main" val="11959501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Button  Double Click on the Button and Name It  Submit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912966"/>
            <a:ext cx="9144000" cy="3421033"/>
          </a:xfrm>
          <a:prstGeom prst="rect">
            <a:avLst/>
          </a:prstGeom>
        </p:spPr>
      </p:pic>
    </p:spTree>
    <p:extLst>
      <p:ext uri="{BB962C8B-B14F-4D97-AF65-F5344CB8AC3E}">
        <p14:creationId xmlns:p14="http://schemas.microsoft.com/office/powerpoint/2010/main" val="6258438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Listener to Button  Create a Java Class 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OurOnClick</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Listener.java</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228600" y="1676400"/>
            <a:ext cx="8788400" cy="1600200"/>
          </a:xfrm>
          <a:prstGeom prst="rect">
            <a:avLst/>
          </a:prstGeom>
        </p:spPr>
      </p:pic>
      <p:pic>
        <p:nvPicPr>
          <p:cNvPr id="3" name="Picture 2"/>
          <p:cNvPicPr>
            <a:picLocks noChangeAspect="1"/>
          </p:cNvPicPr>
          <p:nvPr/>
        </p:nvPicPr>
        <p:blipFill>
          <a:blip r:embed="rId3"/>
          <a:stretch>
            <a:fillRect/>
          </a:stretch>
        </p:blipFill>
        <p:spPr>
          <a:xfrm>
            <a:off x="228600" y="3302000"/>
            <a:ext cx="8788400" cy="3098800"/>
          </a:xfrm>
          <a:prstGeom prst="rect">
            <a:avLst/>
          </a:prstGeom>
        </p:spPr>
      </p:pic>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400" b="1" dirty="0">
                <a:solidFill>
                  <a:srgbClr val="00B050"/>
                </a:solidFill>
              </a:rPr>
              <a:t>package </a:t>
            </a:r>
            <a:r>
              <a:rPr lang="en-US" sz="1400" dirty="0">
                <a:solidFill>
                  <a:srgbClr val="00B050"/>
                </a:solidFill>
              </a:rPr>
              <a:t>ecodcnc.com.lab7;</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a:t>
            </a:r>
            <a:r>
              <a:rPr lang="en-US" sz="1400" dirty="0">
                <a:solidFill>
                  <a:srgbClr val="00B050"/>
                </a:solidFill>
              </a:rPr>
              <a:t>;</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android.view.View.OnClickListener</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public class </a:t>
            </a:r>
            <a:r>
              <a:rPr lang="en-US" sz="1400" dirty="0" err="1">
                <a:solidFill>
                  <a:srgbClr val="00B050"/>
                </a:solidFill>
              </a:rPr>
              <a:t>OurOnClickListener</a:t>
            </a:r>
            <a:r>
              <a:rPr lang="en-US" sz="1400" dirty="0">
                <a:solidFill>
                  <a:srgbClr val="00B050"/>
                </a:solidFill>
              </a:rPr>
              <a:t> </a:t>
            </a:r>
            <a:r>
              <a:rPr lang="en-US" sz="1400" b="1" dirty="0">
                <a:solidFill>
                  <a:srgbClr val="00B050"/>
                </a:solidFill>
              </a:rPr>
              <a:t>implements </a:t>
            </a:r>
            <a:r>
              <a:rPr lang="en-US" sz="1400" dirty="0" err="1">
                <a:solidFill>
                  <a:srgbClr val="00B050"/>
                </a:solidFill>
              </a:rPr>
              <a:t>OnClickListener</a:t>
            </a: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err="1">
                <a:solidFill>
                  <a:srgbClr val="00B050"/>
                </a:solidFill>
              </a:rPr>
              <a:t>MainActivity</a:t>
            </a:r>
            <a:r>
              <a:rPr lang="en-US" sz="1400" dirty="0">
                <a:solidFill>
                  <a:srgbClr val="00B050"/>
                </a:solidFill>
              </a:rPr>
              <a:t> </a:t>
            </a:r>
            <a:r>
              <a:rPr lang="en-US" sz="1400" b="1" dirty="0">
                <a:solidFill>
                  <a:srgbClr val="00B050"/>
                </a:solidFill>
              </a:rPr>
              <a:t>caller</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a:solidFill>
                  <a:srgbClr val="00B050"/>
                </a:solidFill>
              </a:rPr>
              <a:t>private </a:t>
            </a:r>
            <a:r>
              <a:rPr lang="en-US" sz="1400" b="1" dirty="0" err="1">
                <a:solidFill>
                  <a:srgbClr val="00B050"/>
                </a:solidFill>
              </a:rPr>
              <a:t>int</a:t>
            </a:r>
            <a:r>
              <a:rPr lang="en-US" sz="1400" b="1" dirty="0">
                <a:solidFill>
                  <a:srgbClr val="00B050"/>
                </a:solidFill>
              </a:rPr>
              <a:t> count</a:t>
            </a:r>
            <a:r>
              <a:rPr lang="en-US" sz="1400" dirty="0">
                <a:solidFill>
                  <a:srgbClr val="00B050"/>
                </a:solidFill>
              </a:rPr>
              <a:t>;</a:t>
            </a:r>
            <a:br>
              <a:rPr lang="en-US" sz="1400" dirty="0">
                <a:solidFill>
                  <a:srgbClr val="00B050"/>
                </a:solidFill>
              </a:rPr>
            </a:br>
            <a:endParaRPr lang="en-US" sz="1400" dirty="0" smtClean="0">
              <a:solidFill>
                <a:srgbClr val="00B050"/>
              </a:solidFill>
            </a:endParaRPr>
          </a:p>
          <a:p>
            <a:pPr marL="342900" lvl="0" indent="-342900" defTabSz="914400" hangingPunct="1">
              <a:lnSpc>
                <a:spcPct val="100000"/>
              </a:lnSpc>
              <a:spcBef>
                <a:spcPct val="20000"/>
              </a:spcBef>
              <a:buClrTx/>
              <a:buSzTx/>
              <a:buNone/>
            </a:pPr>
            <a:r>
              <a:rPr lang="en-US" sz="1400" dirty="0" smtClean="0">
                <a:solidFill>
                  <a:srgbClr val="00B050"/>
                </a:solidFill>
              </a:rPr>
              <a:t>    </a:t>
            </a:r>
            <a:r>
              <a:rPr lang="en-US" sz="1400" b="1" dirty="0">
                <a:solidFill>
                  <a:srgbClr val="00B050"/>
                </a:solidFill>
              </a:rPr>
              <a:t>public </a:t>
            </a:r>
            <a:r>
              <a:rPr lang="en-US" sz="1400" dirty="0" err="1">
                <a:solidFill>
                  <a:srgbClr val="00B050"/>
                </a:solidFill>
              </a:rPr>
              <a:t>OurOnClickListener</a:t>
            </a:r>
            <a:r>
              <a:rPr lang="en-US" sz="1400" dirty="0">
                <a:solidFill>
                  <a:srgbClr val="00B050"/>
                </a:solidFill>
              </a:rPr>
              <a:t>(</a:t>
            </a:r>
            <a:r>
              <a:rPr lang="en-US" sz="1400" dirty="0" err="1">
                <a:solidFill>
                  <a:srgbClr val="00B050"/>
                </a:solidFill>
              </a:rPr>
              <a:t>MainActivity</a:t>
            </a:r>
            <a:r>
              <a:rPr lang="en-US" sz="1400" dirty="0">
                <a:solidFill>
                  <a:srgbClr val="00B050"/>
                </a:solidFill>
              </a:rPr>
              <a:t> activity) {</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caller</a:t>
            </a:r>
            <a:r>
              <a:rPr lang="en-US" sz="1400" b="1" dirty="0">
                <a:solidFill>
                  <a:srgbClr val="00B050"/>
                </a:solidFill>
              </a:rPr>
              <a:t> </a:t>
            </a:r>
            <a:r>
              <a:rPr lang="en-US" sz="1400" dirty="0">
                <a:solidFill>
                  <a:srgbClr val="00B050"/>
                </a:solidFill>
              </a:rPr>
              <a:t>= activity;</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count</a:t>
            </a:r>
            <a:r>
              <a:rPr lang="en-US" sz="1400" b="1" dirty="0">
                <a:solidFill>
                  <a:srgbClr val="00B050"/>
                </a:solidFill>
              </a:rPr>
              <a:t> </a:t>
            </a:r>
            <a:r>
              <a:rPr lang="en-US" sz="1400" dirty="0">
                <a:solidFill>
                  <a:srgbClr val="00B050"/>
                </a:solidFill>
              </a:rPr>
              <a:t>= </a:t>
            </a:r>
            <a:r>
              <a:rPr lang="en-US" sz="1400" dirty="0">
                <a:solidFill>
                  <a:srgbClr val="00B050"/>
                </a:solidFill>
              </a:rPr>
              <a:t>0</a:t>
            </a:r>
            <a:r>
              <a:rPr lang="en-US" sz="1400" dirty="0">
                <a:solidFill>
                  <a:srgbClr val="00B050"/>
                </a:solidFill>
              </a:rPr>
              <a:t>;</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a:solidFill>
                  <a:srgbClr val="00B050"/>
                </a:solidFill>
              </a:rPr>
              <a:t>@Override</a:t>
            </a:r>
            <a:br>
              <a:rPr lang="en-US" sz="1400" dirty="0">
                <a:solidFill>
                  <a:srgbClr val="00B050"/>
                </a:solidFill>
              </a:rPr>
            </a:br>
            <a:r>
              <a:rPr lang="en-US" sz="1400" dirty="0">
                <a:solidFill>
                  <a:srgbClr val="00B050"/>
                </a:solidFill>
              </a:rPr>
              <a:t>    </a:t>
            </a:r>
            <a:r>
              <a:rPr lang="en-US" sz="1400" b="1" dirty="0">
                <a:solidFill>
                  <a:srgbClr val="00B050"/>
                </a:solidFill>
              </a:rPr>
              <a:t>public void </a:t>
            </a:r>
            <a:r>
              <a:rPr lang="en-US" sz="1400" dirty="0" err="1">
                <a:solidFill>
                  <a:srgbClr val="00B050"/>
                </a:solidFill>
              </a:rPr>
              <a:t>onClick</a:t>
            </a:r>
            <a:r>
              <a:rPr lang="en-US" sz="1400" dirty="0">
                <a:solidFill>
                  <a:srgbClr val="00B050"/>
                </a:solidFill>
              </a:rPr>
              <a:t>(View v) {</a:t>
            </a:r>
            <a:br>
              <a:rPr lang="en-US" sz="1400" dirty="0">
                <a:solidFill>
                  <a:srgbClr val="00B050"/>
                </a:solidFill>
              </a:rPr>
            </a:br>
            <a:r>
              <a:rPr lang="en-US" sz="1400" dirty="0">
                <a:solidFill>
                  <a:srgbClr val="00B050"/>
                </a:solidFill>
              </a:rPr>
              <a:t>        </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String </a:t>
            </a:r>
            <a:r>
              <a:rPr lang="en-US" sz="1400" dirty="0" err="1">
                <a:solidFill>
                  <a:srgbClr val="00B050"/>
                </a:solidFill>
              </a:rPr>
              <a:t>countstr</a:t>
            </a:r>
            <a:r>
              <a:rPr lang="en-US" sz="1400" dirty="0">
                <a:solidFill>
                  <a:srgbClr val="00B050"/>
                </a:solidFill>
              </a:rPr>
              <a:t> = </a:t>
            </a:r>
            <a:r>
              <a:rPr lang="en-US" sz="1400" dirty="0" err="1">
                <a:solidFill>
                  <a:srgbClr val="00B050"/>
                </a:solidFill>
              </a:rPr>
              <a:t>Integer.</a:t>
            </a:r>
            <a:r>
              <a:rPr lang="en-US" sz="1400" i="1" dirty="0" err="1">
                <a:solidFill>
                  <a:srgbClr val="00B050"/>
                </a:solidFill>
              </a:rPr>
              <a:t>toString</a:t>
            </a:r>
            <a:r>
              <a:rPr lang="en-US" sz="1400" dirty="0">
                <a:solidFill>
                  <a:srgbClr val="00B050"/>
                </a:solidFill>
              </a:rPr>
              <a:t>(</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err="1">
                <a:solidFill>
                  <a:srgbClr val="00B050"/>
                </a:solidFill>
              </a:rPr>
              <a:t>caller</a:t>
            </a:r>
            <a:r>
              <a:rPr lang="en-US" sz="1400" dirty="0" err="1">
                <a:solidFill>
                  <a:srgbClr val="00B050"/>
                </a:solidFill>
              </a:rPr>
              <a:t>.</a:t>
            </a:r>
            <a:r>
              <a:rPr lang="en-US" sz="1400" b="1" dirty="0" err="1">
                <a:solidFill>
                  <a:srgbClr val="00B050"/>
                </a:solidFill>
              </a:rPr>
              <a:t>textView</a:t>
            </a:r>
            <a:r>
              <a:rPr lang="en-US" sz="1400" dirty="0" err="1">
                <a:solidFill>
                  <a:srgbClr val="00B050"/>
                </a:solidFill>
              </a:rPr>
              <a:t>.setText</a:t>
            </a:r>
            <a:r>
              <a:rPr lang="en-US" sz="1400" dirty="0">
                <a:solidFill>
                  <a:srgbClr val="00B050"/>
                </a:solidFill>
              </a:rPr>
              <a:t>(</a:t>
            </a:r>
            <a:r>
              <a:rPr lang="en-US" sz="1400" b="1" dirty="0">
                <a:solidFill>
                  <a:srgbClr val="00B050"/>
                </a:solidFill>
              </a:rPr>
              <a:t>"Clicked " </a:t>
            </a:r>
            <a:r>
              <a:rPr lang="en-US" sz="1400" dirty="0">
                <a:solidFill>
                  <a:srgbClr val="00B050"/>
                </a:solidFill>
              </a:rPr>
              <a:t>+ </a:t>
            </a:r>
            <a:r>
              <a:rPr lang="en-US" sz="1400" dirty="0" err="1">
                <a:solidFill>
                  <a:srgbClr val="00B050"/>
                </a:solidFill>
              </a:rPr>
              <a:t>countstr</a:t>
            </a:r>
            <a:r>
              <a:rPr lang="en-US" sz="1400" dirty="0">
                <a:solidFill>
                  <a:srgbClr val="00B050"/>
                </a:solidFill>
              </a:rPr>
              <a:t> + </a:t>
            </a:r>
            <a:r>
              <a:rPr lang="en-US" sz="1400" b="1" dirty="0">
                <a:solidFill>
                  <a:srgbClr val="00B050"/>
                </a:solidFill>
              </a:rPr>
              <a:t>" times"</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a:solidFill>
                  <a:srgbClr val="00B050"/>
                </a:solidFill>
              </a:rPr>
              <a:t/>
            </a:r>
            <a:br>
              <a:rPr lang="en-US" sz="1400" dirty="0">
                <a:solidFill>
                  <a:srgbClr val="00B050"/>
                </a:solidFill>
              </a:rPr>
            </a:br>
            <a:r>
              <a:rPr lang="en-US" sz="1400" dirty="0">
                <a:solidFill>
                  <a:srgbClr val="00B050"/>
                </a:solidFill>
              </a:rPr>
              <a:t>}</a:t>
            </a:r>
            <a:br>
              <a:rPr lang="en-US" sz="1400" dirty="0">
                <a:solidFill>
                  <a:srgbClr val="00B050"/>
                </a:solidFill>
              </a:rPr>
            </a:br>
            <a:endParaRPr lang="en-US" sz="1400" dirty="0">
              <a:solidFill>
                <a:srgbClr val="00B050"/>
              </a:solidFill>
              <a:latin typeface="Calibri"/>
              <a:ea typeface=""/>
              <a:cs typeface=""/>
            </a:endParaRPr>
          </a:p>
        </p:txBody>
      </p:sp>
    </p:spTree>
    <p:extLst>
      <p:ext uri="{BB962C8B-B14F-4D97-AF65-F5344CB8AC3E}">
        <p14:creationId xmlns:p14="http://schemas.microsoft.com/office/powerpoint/2010/main" val="1487105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Distribution Aug 2015</a:t>
            </a:r>
            <a:endParaRPr lang="en-US" altLang="en-US" sz="2800" b="1" dirty="0">
              <a:solidFill>
                <a:srgbClr val="002060"/>
              </a:solidFill>
              <a:effectLst>
                <a:outerShdw blurRad="38100" dist="38100" dir="2700000" algn="tl">
                  <a:srgbClr val="C0C0C0"/>
                </a:outerShdw>
              </a:effectLst>
            </a:endParaRPr>
          </a:p>
        </p:txBody>
      </p:sp>
      <p:pic>
        <p:nvPicPr>
          <p:cNvPr id="6" name="Picture 2"/>
          <p:cNvPicPr>
            <a:picLocks noChangeAspect="1" noChangeArrowheads="1"/>
          </p:cNvPicPr>
          <p:nvPr/>
        </p:nvPicPr>
        <p:blipFill>
          <a:blip r:embed="rId2"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hlinkClick r:id="rId3"/>
              </a:rPr>
              <a:t>https://developer.android.com/about/dashboards/index.html</a:t>
            </a:r>
            <a:endPar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endParaRPr>
          </a:p>
          <a:p>
            <a:endParaRPr lang="en-US" dirty="0"/>
          </a:p>
        </p:txBody>
      </p:sp>
    </p:spTree>
    <p:extLst>
      <p:ext uri="{BB962C8B-B14F-4D97-AF65-F5344CB8AC3E}">
        <p14:creationId xmlns:p14="http://schemas.microsoft.com/office/powerpoint/2010/main" val="1438296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  Screenshot</a:t>
            </a:r>
            <a:endParaRPr lang="en-US" sz="2400" dirty="0"/>
          </a:p>
        </p:txBody>
      </p:sp>
      <p:pic>
        <p:nvPicPr>
          <p:cNvPr id="2" name="Picture 1"/>
          <p:cNvPicPr>
            <a:picLocks noChangeAspect="1"/>
          </p:cNvPicPr>
          <p:nvPr/>
        </p:nvPicPr>
        <p:blipFill>
          <a:blip r:embed="rId2"/>
          <a:stretch>
            <a:fillRect/>
          </a:stretch>
        </p:blipFill>
        <p:spPr>
          <a:xfrm>
            <a:off x="228600" y="1752600"/>
            <a:ext cx="8610600" cy="4362755"/>
          </a:xfrm>
          <a:prstGeom prst="rect">
            <a:avLst/>
          </a:prstGeom>
        </p:spPr>
      </p:pic>
    </p:spTree>
    <p:extLst>
      <p:ext uri="{BB962C8B-B14F-4D97-AF65-F5344CB8AC3E}">
        <p14:creationId xmlns:p14="http://schemas.microsoft.com/office/powerpoint/2010/main" val="18250517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100" dirty="0">
                <a:solidFill>
                  <a:srgbClr val="00B050"/>
                </a:solidFill>
                <a:ea typeface=""/>
                <a:cs typeface=""/>
              </a:rPr>
              <a:t>package </a:t>
            </a:r>
            <a:r>
              <a:rPr lang="en-US" sz="1100" dirty="0">
                <a:solidFill>
                  <a:srgbClr val="00B050"/>
                </a:solidFill>
              </a:rPr>
              <a:t> </a:t>
            </a:r>
            <a:r>
              <a:rPr lang="en-US" sz="1100" dirty="0" err="1" smtClean="0">
                <a:solidFill>
                  <a:srgbClr val="00B050"/>
                </a:solidFill>
              </a:rPr>
              <a:t>ecodcnc.com</a:t>
            </a:r>
            <a:r>
              <a:rPr lang="en-US" sz="1100" dirty="0" err="1" smtClean="0">
                <a:solidFill>
                  <a:srgbClr val="00B050"/>
                </a:solidFill>
                <a:ea typeface=""/>
                <a:cs typeface=""/>
              </a:rPr>
              <a:t>.helloandroid</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android.app.Activity</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android.os.Bundle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android.os.StrictMode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android.util.Log</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android.view.MenuItem</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android.widget.Toast</a:t>
            </a:r>
            <a:r>
              <a:rPr lang="en-US" sz="1100" dirty="0">
                <a:solidFill>
                  <a:srgbClr val="00B050"/>
                </a:solidFill>
                <a:ea typeface=""/>
                <a:cs typeface=""/>
              </a:rPr>
              <a:t>;</a:t>
            </a:r>
            <a:br>
              <a:rPr lang="en-US" sz="1100" dirty="0">
                <a:solidFill>
                  <a:srgbClr val="00B050"/>
                </a:solidFill>
                <a:ea typeface=""/>
                <a:cs typeface=""/>
              </a:rPr>
            </a:b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public class </a:t>
            </a:r>
            <a:r>
              <a:rPr lang="en-US" sz="1100" dirty="0" err="1">
                <a:solidFill>
                  <a:srgbClr val="00B050"/>
                </a:solidFill>
                <a:ea typeface=""/>
                <a:cs typeface=""/>
              </a:rPr>
              <a:t>MainActivity</a:t>
            </a:r>
            <a:r>
              <a:rPr lang="en-US" sz="1100" dirty="0">
                <a:solidFill>
                  <a:srgbClr val="00B050"/>
                </a:solidFill>
                <a:ea typeface=""/>
                <a:cs typeface=""/>
              </a:rPr>
              <a:t> extends </a:t>
            </a:r>
            <a:r>
              <a:rPr lang="en-US" sz="1100" dirty="0" err="1">
                <a:solidFill>
                  <a:srgbClr val="00B050"/>
                </a:solidFill>
                <a:ea typeface=""/>
                <a:cs typeface=""/>
              </a:rPr>
              <a:t>AppCompatActivity</a:t>
            </a:r>
            <a:r>
              <a:rPr lang="en-US" sz="1100" dirty="0">
                <a:solidFill>
                  <a:srgbClr val="00B050"/>
                </a:solidFill>
                <a:ea typeface=""/>
                <a:cs typeface=""/>
              </a:rPr>
              <a:t>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Button </a:t>
            </a:r>
            <a:r>
              <a:rPr lang="en-US" sz="1100" dirty="0" err="1">
                <a:solidFill>
                  <a:srgbClr val="00B050"/>
                </a:solidFill>
                <a:ea typeface=""/>
                <a:cs typeface=""/>
              </a:rPr>
              <a:t>ourButton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 OVER WRITE </a:t>
            </a:r>
            <a:r>
              <a:rPr lang="en-US" sz="1100" dirty="0" err="1">
                <a:solidFill>
                  <a:srgbClr val="00B050"/>
                </a:solidFill>
                <a:ea typeface=""/>
                <a:cs typeface=""/>
              </a:rPr>
              <a:t>OnCreate</a:t>
            </a:r>
            <a:r>
              <a:rPr lang="en-US" sz="1100" dirty="0">
                <a:solidFill>
                  <a:srgbClr val="00B050"/>
                </a:solidFill>
                <a:ea typeface=""/>
                <a:cs typeface=""/>
              </a:rPr>
              <a:t> Method in LAB 7</a:t>
            </a:r>
          </a:p>
          <a:p>
            <a:pPr marL="342900" lvl="0" indent="-342900" defTabSz="914400" hangingPunct="1">
              <a:lnSpc>
                <a:spcPct val="100000"/>
              </a:lnSpc>
              <a:spcBef>
                <a:spcPct val="20000"/>
              </a:spcBef>
              <a:buClrTx/>
              <a:buSzTx/>
              <a:buNone/>
            </a:pPr>
            <a:r>
              <a:rPr lang="en-US" sz="1100" dirty="0">
                <a:solidFill>
                  <a:srgbClr val="00B050"/>
                </a:solidFill>
                <a:ea typeface=""/>
                <a:cs typeface=""/>
              </a:rPr>
              <a:t>    @Override</a:t>
            </a:r>
          </a:p>
          <a:p>
            <a:pPr marL="342900" lvl="0" indent="-342900" defTabSz="914400" hangingPunct="1">
              <a:lnSpc>
                <a:spcPct val="100000"/>
              </a:lnSpc>
              <a:spcBef>
                <a:spcPct val="20000"/>
              </a:spcBef>
              <a:buClrTx/>
              <a:buSzTx/>
              <a:buNone/>
            </a:pPr>
            <a:r>
              <a:rPr lang="en-US" sz="1100" dirty="0">
                <a:solidFill>
                  <a:srgbClr val="00B050"/>
                </a:solidFill>
                <a:ea typeface=""/>
                <a:cs typeface=""/>
              </a:rPr>
              <a:t>    protected void </a:t>
            </a:r>
            <a:r>
              <a:rPr lang="en-US" sz="1100" dirty="0" err="1">
                <a:solidFill>
                  <a:srgbClr val="00B050"/>
                </a:solidFill>
                <a:ea typeface=""/>
                <a:cs typeface=""/>
              </a:rPr>
              <a:t>onCreate</a:t>
            </a:r>
            <a:r>
              <a:rPr lang="en-US" sz="1100" dirty="0">
                <a:solidFill>
                  <a:srgbClr val="00B050"/>
                </a:solidFill>
                <a:ea typeface=""/>
                <a:cs typeface=""/>
              </a:rPr>
              <a:t>(Bundle bundle)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super.onCreate</a:t>
            </a:r>
            <a:r>
              <a:rPr lang="en-US" sz="1100" dirty="0">
                <a:solidFill>
                  <a:srgbClr val="00B050"/>
                </a:solidFill>
                <a:ea typeface=""/>
                <a:cs typeface=""/>
              </a:rPr>
              <a:t>(bundle);</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setContentView</a:t>
            </a:r>
            <a:r>
              <a:rPr lang="en-US" sz="1100" dirty="0">
                <a:solidFill>
                  <a:srgbClr val="00B050"/>
                </a:solidFill>
                <a:ea typeface=""/>
                <a:cs typeface=""/>
              </a:rPr>
              <a:t>(</a:t>
            </a:r>
            <a:r>
              <a:rPr lang="en-US" sz="1100" dirty="0" err="1">
                <a:solidFill>
                  <a:srgbClr val="00B050"/>
                </a:solidFill>
                <a:ea typeface=""/>
                <a:cs typeface=""/>
              </a:rPr>
              <a:t>R.layout.activity_main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a:t>
            </a:r>
            <a:r>
              <a:rPr lang="en-US" sz="1100" dirty="0">
                <a:solidFill>
                  <a:srgbClr val="00B050"/>
                </a:solidFill>
                <a:ea typeface=""/>
                <a:cs typeface=""/>
              </a:rPr>
              <a:t> = (Button)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ourButton.setOnClickListener</a:t>
            </a:r>
            <a:r>
              <a:rPr lang="en-US" sz="1100" dirty="0">
                <a:solidFill>
                  <a:srgbClr val="00B050"/>
                </a:solidFill>
                <a:ea typeface=""/>
                <a:cs typeface=""/>
              </a:rPr>
              <a:t>(new </a:t>
            </a:r>
            <a:r>
              <a:rPr lang="en-US" sz="1100" dirty="0" err="1">
                <a:solidFill>
                  <a:srgbClr val="00B050"/>
                </a:solidFill>
                <a:ea typeface=""/>
                <a:cs typeface=""/>
              </a:rPr>
              <a:t>OurOnClickListener</a:t>
            </a:r>
            <a:r>
              <a:rPr lang="en-US" sz="1100" dirty="0">
                <a:solidFill>
                  <a:srgbClr val="00B050"/>
                </a:solidFill>
                <a:ea typeface=""/>
                <a:cs typeface=""/>
              </a:rPr>
              <a:t>(this));</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p>
        </p:txBody>
      </p:sp>
    </p:spTree>
    <p:extLst>
      <p:ext uri="{BB962C8B-B14F-4D97-AF65-F5344CB8AC3E}">
        <p14:creationId xmlns:p14="http://schemas.microsoft.com/office/powerpoint/2010/main" val="495375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828800"/>
            <a:ext cx="8686800" cy="4765773"/>
          </a:xfrm>
          <a:prstGeom prst="rect">
            <a:avLst/>
          </a:prstGeom>
        </p:spPr>
      </p:pic>
    </p:spTree>
    <p:extLst>
      <p:ext uri="{BB962C8B-B14F-4D97-AF65-F5344CB8AC3E}">
        <p14:creationId xmlns:p14="http://schemas.microsoft.com/office/powerpoint/2010/main" val="21398420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Application</a:t>
            </a:r>
            <a:endParaRPr lang="en-US" sz="2400" dirty="0"/>
          </a:p>
        </p:txBody>
      </p:sp>
      <p:pic>
        <p:nvPicPr>
          <p:cNvPr id="2" name="Picture 1"/>
          <p:cNvPicPr>
            <a:picLocks noChangeAspect="1"/>
          </p:cNvPicPr>
          <p:nvPr/>
        </p:nvPicPr>
        <p:blipFill>
          <a:blip r:embed="rId3"/>
          <a:stretch>
            <a:fillRect/>
          </a:stretch>
        </p:blipFill>
        <p:spPr>
          <a:xfrm>
            <a:off x="228600" y="1371600"/>
            <a:ext cx="8940800" cy="4721551"/>
          </a:xfrm>
          <a:prstGeom prst="rect">
            <a:avLst/>
          </a:prstGeom>
        </p:spPr>
      </p:pic>
      <p:sp>
        <p:nvSpPr>
          <p:cNvPr id="3" name="Oval 2"/>
          <p:cNvSpPr/>
          <p:nvPr/>
        </p:nvSpPr>
        <p:spPr bwMode="auto">
          <a:xfrm>
            <a:off x="3657600" y="1295400"/>
            <a:ext cx="1066800" cy="457200"/>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1074841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err="1" smtClean="0">
                <a:solidFill>
                  <a:srgbClr val="002060"/>
                </a:solidFill>
                <a:effectLst>
                  <a:outerShdw blurRad="38100" dist="38100" dir="2700000" algn="tl">
                    <a:srgbClr val="C0C0C0"/>
                  </a:outerShdw>
                </a:effectLst>
                <a:sym typeface="Wingdings"/>
              </a:rPr>
              <a:t>Yahoooo</a:t>
            </a:r>
            <a:r>
              <a:rPr lang="en-US" sz="2400" b="1" dirty="0" smtClean="0">
                <a:solidFill>
                  <a:srgbClr val="002060"/>
                </a:solidFill>
                <a:effectLst>
                  <a:outerShdw blurRad="38100" dist="38100" dir="2700000" algn="tl">
                    <a:srgbClr val="C0C0C0"/>
                  </a:outerShdw>
                </a:effectLst>
                <a:sym typeface="Wingdings"/>
              </a:rPr>
              <a:t> Hurray!!! My Submit Count App is Cool  Click on the Submit button and see the count increase</a:t>
            </a:r>
            <a:endParaRPr lang="en-US" sz="2400" dirty="0"/>
          </a:p>
        </p:txBody>
      </p:sp>
      <p:pic>
        <p:nvPicPr>
          <p:cNvPr id="2" name="Picture 1"/>
          <p:cNvPicPr>
            <a:picLocks noChangeAspect="1"/>
          </p:cNvPicPr>
          <p:nvPr/>
        </p:nvPicPr>
        <p:blipFill>
          <a:blip r:embed="rId2"/>
          <a:stretch>
            <a:fillRect/>
          </a:stretch>
        </p:blipFill>
        <p:spPr>
          <a:xfrm>
            <a:off x="2684009" y="1600200"/>
            <a:ext cx="3775982" cy="5105400"/>
          </a:xfrm>
          <a:prstGeom prst="rect">
            <a:avLst/>
          </a:prstGeom>
        </p:spPr>
      </p:pic>
    </p:spTree>
    <p:extLst>
      <p:ext uri="{BB962C8B-B14F-4D97-AF65-F5344CB8AC3E}">
        <p14:creationId xmlns:p14="http://schemas.microsoft.com/office/powerpoint/2010/main" val="18960739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Important Files</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endParaRPr lang="en-US" sz="1100" dirty="0">
              <a:solidFill>
                <a:srgbClr val="00B050"/>
              </a:solidFill>
              <a:ea typeface=""/>
              <a:cs typeface=""/>
            </a:endParaRPr>
          </a:p>
        </p:txBody>
      </p:sp>
      <p:sp>
        <p:nvSpPr>
          <p:cNvPr id="7" name="Content Placeholder 4"/>
          <p:cNvSpPr txBox="1">
            <a:spLocks/>
          </p:cNvSpPr>
          <p:nvPr>
            <p:custDataLst>
              <p:tags r:id="rId1"/>
            </p:custDataLst>
          </p:nvPr>
        </p:nvSpPr>
        <p:spPr bwMode="auto">
          <a:xfrm>
            <a:off x="346113" y="1371600"/>
            <a:ext cx="8340687"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err="1" smtClean="0">
                <a:ln>
                  <a:noFill/>
                </a:ln>
                <a:solidFill>
                  <a:sysClr val="windowText" lastClr="000000"/>
                </a:solidFill>
                <a:effectLst/>
                <a:uLnTx/>
                <a:uFillTx/>
                <a:ea typeface=""/>
                <a:cs typeface=""/>
              </a:rPr>
              <a:t>src</a:t>
            </a:r>
            <a:r>
              <a:rPr kumimoji="0" lang="en-US" sz="2000" b="0" i="0" u="none" strike="noStrike" kern="1200" cap="none" spc="0" normalizeH="0" baseline="0" noProof="0" dirty="0" smtClean="0">
                <a:ln>
                  <a:noFill/>
                </a:ln>
                <a:solidFill>
                  <a:sysClr val="windowText" lastClr="000000"/>
                </a:solidFill>
                <a:effectLst/>
                <a:uLnTx/>
                <a:uFillTx/>
                <a:ea typeface=""/>
                <a:cs typeface=""/>
              </a:rPr>
              <a:t>/</a:t>
            </a:r>
            <a:r>
              <a:rPr kumimoji="0" lang="en-US" sz="2000" b="1" i="0" u="none" strike="noStrike" kern="1200" cap="none" spc="0" normalizeH="0" baseline="0" noProof="0" dirty="0" err="1" smtClean="0">
                <a:ln>
                  <a:noFill/>
                </a:ln>
                <a:solidFill>
                  <a:sysClr val="windowText" lastClr="000000"/>
                </a:solidFill>
                <a:effectLst/>
                <a:uLnTx/>
                <a:uFillTx/>
                <a:ea typeface=""/>
                <a:cs typeface=""/>
              </a:rPr>
              <a:t>MainActivity.java</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Activity which is started when app executes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gen/</a:t>
            </a:r>
            <a:r>
              <a:rPr kumimoji="0" lang="en-US" sz="2000" b="1" i="0" u="none" strike="noStrike" kern="1200" cap="none" spc="0" normalizeH="0" baseline="0" noProof="0" dirty="0" err="1" smtClean="0">
                <a:ln>
                  <a:noFill/>
                </a:ln>
                <a:solidFill>
                  <a:sysClr val="windowText" lastClr="000000"/>
                </a:solidFill>
                <a:effectLst/>
                <a:uLnTx/>
                <a:uFillTx/>
                <a:ea typeface=""/>
                <a:cs typeface=""/>
              </a:rPr>
              <a:t>R.java</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smtClean="0">
                <a:ln>
                  <a:noFill/>
                </a:ln>
                <a:solidFill>
                  <a:srgbClr val="FF0000"/>
                </a:solidFill>
                <a:effectLst/>
                <a:uLnTx/>
                <a:uFillTx/>
                <a:ea typeface=""/>
                <a:cs typeface=""/>
              </a:rPr>
              <a:t>(DO NOT MODIFY!)</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Auto-generated, auto-updated file with identifiers from </a:t>
            </a:r>
            <a:r>
              <a:rPr kumimoji="0" lang="en-US" sz="2000" b="0" i="0" u="none" strike="noStrike" kern="1200" cap="none" spc="0" normalizeH="0" baseline="0" noProof="0" dirty="0" err="1" smtClean="0">
                <a:ln>
                  <a:noFill/>
                </a:ln>
                <a:solidFill>
                  <a:sysClr val="windowText" lastClr="000000"/>
                </a:solidFill>
                <a:effectLst/>
                <a:uLnTx/>
                <a:uFillTx/>
                <a:ea typeface=""/>
                <a:cs typeface=""/>
              </a:rPr>
              <a:t>main.xml</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err="1" smtClean="0">
                <a:ln>
                  <a:noFill/>
                </a:ln>
                <a:solidFill>
                  <a:sysClr val="windowText" lastClr="000000"/>
                </a:solidFill>
                <a:effectLst/>
                <a:uLnTx/>
                <a:uFillTx/>
                <a:ea typeface=""/>
                <a:cs typeface=""/>
              </a:rPr>
              <a:t>strings.xml</a:t>
            </a:r>
            <a:r>
              <a:rPr kumimoji="0" lang="en-US" sz="2000" b="0" i="0" u="none" strike="noStrike" kern="1200" cap="none" spc="0" normalizeH="0" baseline="0" noProof="0" dirty="0" smtClean="0">
                <a:ln>
                  <a:noFill/>
                </a:ln>
                <a:solidFill>
                  <a:sysClr val="windowText" lastClr="000000"/>
                </a:solidFill>
                <a:effectLst/>
                <a:uLnTx/>
                <a:uFillTx/>
                <a:ea typeface=""/>
                <a:cs typeface=""/>
              </a:rPr>
              <a:t>, and elsewhere</a:t>
            </a:r>
            <a:endParaRPr kumimoji="0" lang="en-US" sz="2400" b="0" i="0" u="none" strike="noStrike" kern="1200" cap="none" spc="0" normalizeH="0" baseline="0" noProof="0" dirty="0" smtClean="0">
              <a:ln>
                <a:noFill/>
              </a:ln>
              <a:solidFill>
                <a:sysClr val="windowText" lastClr="000000"/>
              </a:solidFill>
              <a:effectLst/>
              <a:uLnTx/>
              <a:uFillTx/>
              <a:ea typeface=""/>
              <a:cs typeface=""/>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res/layout/</a:t>
            </a:r>
            <a:r>
              <a:rPr kumimoji="0" lang="en-US" sz="2000" b="1" i="0" u="none" strike="noStrike" kern="1200" cap="none" spc="0" normalizeH="0" baseline="0" noProof="0" dirty="0" err="1" smtClean="0">
                <a:ln>
                  <a:noFill/>
                </a:ln>
                <a:solidFill>
                  <a:sysClr val="windowText" lastClr="000000"/>
                </a:solidFill>
                <a:effectLst/>
                <a:uLnTx/>
                <a:uFillTx/>
                <a:ea typeface=""/>
                <a:cs typeface=""/>
              </a:rPr>
              <a:t>activity_main.xml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Defines &amp; lays out widgets for the activity</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res/values/</a:t>
            </a:r>
            <a:r>
              <a:rPr kumimoji="0" lang="en-US" sz="2000" b="1" i="0" u="none" strike="noStrike" kern="1200" cap="none" spc="0" normalizeH="0" baseline="0" noProof="0" dirty="0" err="1" smtClean="0">
                <a:ln>
                  <a:noFill/>
                </a:ln>
                <a:solidFill>
                  <a:sysClr val="windowText" lastClr="000000"/>
                </a:solidFill>
                <a:effectLst/>
                <a:uLnTx/>
                <a:uFillTx/>
                <a:ea typeface=""/>
                <a:cs typeface=""/>
              </a:rPr>
              <a:t>strings.xml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String constants used by app</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err="1" smtClean="0">
                <a:ln>
                  <a:noFill/>
                </a:ln>
                <a:solidFill>
                  <a:sysClr val="windowText" lastClr="000000"/>
                </a:solidFill>
                <a:effectLst/>
                <a:uLnTx/>
                <a:uFillTx/>
                <a:ea typeface=""/>
                <a:cs typeface=""/>
              </a:rPr>
              <a:t>AndroidManifest.xml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Declares all the app’s components</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Names libraries app needs to be linked against</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Identifies permissions the app expects to be granted</a:t>
            </a:r>
            <a:endParaRPr kumimoji="0" lang="en-US" sz="2000" b="0" i="0" u="none" strike="noStrike" kern="1200" cap="none" spc="0" normalizeH="0" baseline="0" noProof="0" dirty="0">
              <a:ln>
                <a:noFill/>
              </a:ln>
              <a:solidFill>
                <a:sysClr val="windowText" lastClr="000000"/>
              </a:solidFill>
              <a:effectLst/>
              <a:uLnTx/>
              <a:uFillTx/>
              <a:ea typeface=""/>
              <a:cs typeface=""/>
            </a:endParaRPr>
          </a:p>
        </p:txBody>
      </p:sp>
    </p:spTree>
    <p:extLst>
      <p:ext uri="{BB962C8B-B14F-4D97-AF65-F5344CB8AC3E}">
        <p14:creationId xmlns:p14="http://schemas.microsoft.com/office/powerpoint/2010/main" val="1152066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Appendix</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634492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28600" y="571500"/>
            <a:ext cx="8229600" cy="419100"/>
          </a:xfrm>
        </p:spPr>
        <p:txBody>
          <a:bodyPr/>
          <a:lstStyle/>
          <a:p>
            <a:r>
              <a:rPr lang="en-US" sz="2000" dirty="0" smtClean="0">
                <a:solidFill>
                  <a:srgbClr val="002060"/>
                </a:solidFill>
              </a:rPr>
              <a:t>1   -   </a:t>
            </a:r>
            <a:r>
              <a:rPr lang="en-US" sz="2000" dirty="0" err="1" smtClean="0">
                <a:solidFill>
                  <a:srgbClr val="002060"/>
                </a:solidFill>
              </a:rPr>
              <a:t>src</a:t>
            </a:r>
            <a:r>
              <a:rPr lang="en-US" sz="2000" dirty="0" smtClean="0">
                <a:solidFill>
                  <a:srgbClr val="002060"/>
                </a:solidFill>
              </a:rPr>
              <a:t>/</a:t>
            </a:r>
            <a:r>
              <a:rPr lang="en-US" sz="2000" b="1" dirty="0" err="1" smtClean="0">
                <a:solidFill>
                  <a:srgbClr val="002060"/>
                </a:solidFill>
              </a:rPr>
              <a:t>MainActivity.java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990600"/>
            <a:ext cx="6858000" cy="3459163"/>
          </a:xfrm>
        </p:spPr>
        <p:txBody>
          <a:bodyPr>
            <a:noAutofit/>
          </a:bodyPr>
          <a:lstStyle/>
          <a:p>
            <a:pPr>
              <a:buNone/>
            </a:pPr>
            <a:r>
              <a:rPr lang="en-US" sz="1050" dirty="0" smtClean="0"/>
              <a:t>package </a:t>
            </a:r>
            <a:r>
              <a:rPr lang="en-US" sz="1050" dirty="0" err="1" smtClean="0"/>
              <a:t>com.example.helloworld</a:t>
            </a:r>
            <a:r>
              <a:rPr lang="en-US" sz="1050" dirty="0" smtClean="0"/>
              <a:t>;</a:t>
            </a:r>
          </a:p>
          <a:p>
            <a:pPr>
              <a:buNone/>
            </a:pPr>
            <a:endParaRPr lang="en-US" sz="1050" dirty="0" smtClean="0"/>
          </a:p>
          <a:p>
            <a:pPr>
              <a:buNone/>
            </a:pPr>
            <a:r>
              <a:rPr lang="en-US" sz="1050" dirty="0" smtClean="0"/>
              <a:t>import android.support.v7.app.AppCompatActivity;</a:t>
            </a:r>
          </a:p>
          <a:p>
            <a:pPr>
              <a:buNone/>
            </a:pPr>
            <a:r>
              <a:rPr lang="en-US" sz="1050" dirty="0" smtClean="0"/>
              <a:t>import </a:t>
            </a:r>
            <a:r>
              <a:rPr lang="en-US" sz="1050" dirty="0" err="1" smtClean="0"/>
              <a:t>android.os.Bundle</a:t>
            </a:r>
            <a:r>
              <a:rPr lang="en-US" sz="1050" dirty="0" smtClean="0"/>
              <a:t>;</a:t>
            </a:r>
          </a:p>
          <a:p>
            <a:pPr>
              <a:buNone/>
            </a:pPr>
            <a:r>
              <a:rPr lang="en-US" sz="1050" dirty="0" smtClean="0"/>
              <a:t>import </a:t>
            </a:r>
            <a:r>
              <a:rPr lang="en-US" sz="1050" dirty="0" err="1" smtClean="0"/>
              <a:t>android.view.Menu</a:t>
            </a:r>
            <a:r>
              <a:rPr lang="en-US" sz="1050" dirty="0" smtClean="0"/>
              <a:t>;</a:t>
            </a:r>
          </a:p>
          <a:p>
            <a:pPr>
              <a:buNone/>
            </a:pPr>
            <a:r>
              <a:rPr lang="en-US" sz="1050" dirty="0" smtClean="0"/>
              <a:t>import </a:t>
            </a:r>
            <a:r>
              <a:rPr lang="en-US" sz="1050" dirty="0" err="1" smtClean="0"/>
              <a:t>android.view.MenuItem</a:t>
            </a:r>
            <a:r>
              <a:rPr lang="en-US" sz="1050" dirty="0" smtClean="0"/>
              <a:t>;</a:t>
            </a:r>
          </a:p>
          <a:p>
            <a:pPr>
              <a:buNone/>
            </a:pPr>
            <a:endParaRPr lang="en-US" sz="1050" dirty="0" smtClean="0"/>
          </a:p>
          <a:p>
            <a:pPr>
              <a:buNone/>
            </a:pPr>
            <a:r>
              <a:rPr lang="en-US" sz="1050" dirty="0" smtClean="0"/>
              <a:t>public class </a:t>
            </a:r>
            <a:r>
              <a:rPr lang="en-US" sz="1050" dirty="0" err="1" smtClean="0"/>
              <a:t>MainActivity</a:t>
            </a:r>
            <a:r>
              <a:rPr lang="en-US" sz="1050" dirty="0" smtClean="0"/>
              <a:t> extends </a:t>
            </a:r>
            <a:r>
              <a:rPr lang="en-US" sz="1050" dirty="0" err="1" smtClean="0"/>
              <a:t>AppCompatActivity</a:t>
            </a:r>
            <a:r>
              <a:rPr lang="en-US" sz="1050" dirty="0" smtClean="0"/>
              <a:t> {</a:t>
            </a:r>
          </a:p>
          <a:p>
            <a:pPr>
              <a:buNone/>
            </a:pPr>
            <a:endParaRPr lang="en-US" sz="1050" dirty="0" smtClean="0"/>
          </a:p>
          <a:p>
            <a:pPr>
              <a:buNone/>
            </a:pPr>
            <a:r>
              <a:rPr lang="en-US" sz="1050" dirty="0" smtClean="0"/>
              <a:t>    @Override</a:t>
            </a:r>
          </a:p>
          <a:p>
            <a:pPr>
              <a:buNone/>
            </a:pPr>
            <a:r>
              <a:rPr lang="en-US" sz="1050" dirty="0" smtClean="0"/>
              <a:t>    protected void </a:t>
            </a:r>
            <a:r>
              <a:rPr lang="en-US" sz="1050" dirty="0" err="1" smtClean="0"/>
              <a:t>onCreate</a:t>
            </a:r>
            <a:r>
              <a:rPr lang="en-US" sz="1050" dirty="0" smtClean="0"/>
              <a:t>(Bundle </a:t>
            </a:r>
            <a:r>
              <a:rPr lang="en-US" sz="1050" dirty="0" err="1" smtClean="0"/>
              <a:t>savedInstanceState</a:t>
            </a:r>
            <a:r>
              <a:rPr lang="en-US" sz="1050" dirty="0" smtClean="0"/>
              <a:t>) {</a:t>
            </a:r>
          </a:p>
          <a:p>
            <a:pPr>
              <a:buNone/>
            </a:pPr>
            <a:r>
              <a:rPr lang="en-US" sz="1050" dirty="0" smtClean="0"/>
              <a:t>        </a:t>
            </a:r>
            <a:r>
              <a:rPr lang="en-US" sz="1050" dirty="0" err="1" smtClean="0"/>
              <a:t>super.onCreate</a:t>
            </a:r>
            <a:r>
              <a:rPr lang="en-US" sz="1050" dirty="0" smtClean="0"/>
              <a:t>(</a:t>
            </a:r>
            <a:r>
              <a:rPr lang="en-US" sz="1050" dirty="0" err="1" smtClean="0"/>
              <a:t>savedInstanceState</a:t>
            </a:r>
            <a:r>
              <a:rPr lang="en-US" sz="1050" dirty="0" smtClean="0"/>
              <a:t>);</a:t>
            </a:r>
          </a:p>
          <a:p>
            <a:pPr>
              <a:buNone/>
            </a:pPr>
            <a:r>
              <a:rPr lang="en-US" sz="1050" dirty="0" smtClean="0"/>
              <a:t>        </a:t>
            </a:r>
            <a:r>
              <a:rPr lang="en-US" sz="1050" dirty="0" err="1" smtClean="0"/>
              <a:t>setContentView</a:t>
            </a:r>
            <a:r>
              <a:rPr lang="en-US" sz="1050" dirty="0" smtClean="0"/>
              <a:t>(</a:t>
            </a:r>
            <a:r>
              <a:rPr lang="en-US" sz="1050" dirty="0" err="1" smtClean="0"/>
              <a:t>R.layout.activity_main</a:t>
            </a:r>
            <a:r>
              <a:rPr lang="en-US" sz="1050" dirty="0" smtClean="0"/>
              <a:t>);</a:t>
            </a:r>
          </a:p>
          <a:p>
            <a:pPr>
              <a:buNone/>
            </a:pPr>
            <a:r>
              <a:rPr lang="en-US" sz="1050" dirty="0" smtClean="0"/>
              <a:t>    }</a:t>
            </a:r>
          </a:p>
          <a:p>
            <a:pPr>
              <a:buNone/>
            </a:pPr>
            <a:endParaRPr lang="en-US" sz="1050" dirty="0" smtClean="0"/>
          </a:p>
          <a:p>
            <a:pPr>
              <a:buNone/>
            </a:pPr>
            <a:r>
              <a:rPr lang="en-US" sz="1050" dirty="0" smtClean="0"/>
              <a:t>    @Override</a:t>
            </a:r>
          </a:p>
          <a:p>
            <a:pPr>
              <a:buNone/>
            </a:pPr>
            <a:r>
              <a:rPr lang="en-US" sz="1050" dirty="0" smtClean="0"/>
              <a:t>    public </a:t>
            </a:r>
            <a:r>
              <a:rPr lang="en-US" sz="1050" dirty="0" err="1" smtClean="0"/>
              <a:t>boolean</a:t>
            </a:r>
            <a:r>
              <a:rPr lang="en-US" sz="1050" dirty="0" smtClean="0"/>
              <a:t> </a:t>
            </a:r>
            <a:r>
              <a:rPr lang="en-US" sz="1050" dirty="0" err="1" smtClean="0"/>
              <a:t>onCreateOptionsMenu</a:t>
            </a:r>
            <a:r>
              <a:rPr lang="en-US" sz="1050" dirty="0" smtClean="0"/>
              <a:t>(Menu menu) {</a:t>
            </a:r>
          </a:p>
          <a:p>
            <a:pPr>
              <a:buNone/>
            </a:pPr>
            <a:r>
              <a:rPr lang="en-US" sz="1050" dirty="0" smtClean="0"/>
              <a:t>        // Inflate the menu; this adds items to the action bar if it is present.</a:t>
            </a:r>
          </a:p>
          <a:p>
            <a:pPr>
              <a:buNone/>
            </a:pPr>
            <a:r>
              <a:rPr lang="en-US" sz="1050" dirty="0" smtClean="0"/>
              <a:t>        </a:t>
            </a:r>
            <a:r>
              <a:rPr lang="en-US" sz="1050" dirty="0" err="1" smtClean="0"/>
              <a:t>getMenuInflater</a:t>
            </a:r>
            <a:r>
              <a:rPr lang="en-US" sz="1050" dirty="0" smtClean="0"/>
              <a:t>().inflate(</a:t>
            </a:r>
            <a:r>
              <a:rPr lang="en-US" sz="1050" dirty="0" err="1" smtClean="0"/>
              <a:t>R.menu.menu_main</a:t>
            </a:r>
            <a:r>
              <a:rPr lang="en-US" sz="1050" dirty="0" smtClean="0"/>
              <a:t>, menu);</a:t>
            </a:r>
          </a:p>
          <a:p>
            <a:pPr>
              <a:buNone/>
            </a:pPr>
            <a:r>
              <a:rPr lang="en-US" sz="1050" dirty="0" smtClean="0"/>
              <a:t>        return true;</a:t>
            </a:r>
          </a:p>
          <a:p>
            <a:pPr>
              <a:buNone/>
            </a:pPr>
            <a:r>
              <a:rPr lang="en-US" sz="1050" dirty="0" smtClean="0"/>
              <a:t>    }</a:t>
            </a:r>
          </a:p>
        </p:txBody>
      </p:sp>
      <p:sp>
        <p:nvSpPr>
          <p:cNvPr id="6" name="Rectangle 5"/>
          <p:cNvSpPr/>
          <p:nvPr/>
        </p:nvSpPr>
        <p:spPr>
          <a:xfrm>
            <a:off x="4267200" y="3581400"/>
            <a:ext cx="4572000" cy="2800767"/>
          </a:xfrm>
          <a:prstGeom prst="rect">
            <a:avLst/>
          </a:prstGeom>
        </p:spPr>
        <p:txBody>
          <a:bodyPr>
            <a:spAutoFit/>
          </a:bodyPr>
          <a:lstStyle/>
          <a:p>
            <a:pPr>
              <a:buNone/>
            </a:pPr>
            <a:endParaRPr lang="en-US" sz="1100" smtClean="0"/>
          </a:p>
          <a:p>
            <a:pPr>
              <a:buNone/>
            </a:pPr>
            <a:r>
              <a:rPr lang="en-US" sz="1100" smtClean="0"/>
              <a:t>    @Override</a:t>
            </a:r>
          </a:p>
          <a:p>
            <a:pPr>
              <a:buNone/>
            </a:pPr>
            <a:r>
              <a:rPr lang="en-US" sz="1100" smtClean="0"/>
              <a:t>    public boolean onOptionsItemSelected(MenuItem item) {</a:t>
            </a:r>
          </a:p>
          <a:p>
            <a:pPr>
              <a:buNone/>
            </a:pPr>
            <a:r>
              <a:rPr lang="en-US" sz="1100" smtClean="0"/>
              <a:t>        // Handle action bar item clicks here. The action bar will</a:t>
            </a:r>
          </a:p>
          <a:p>
            <a:pPr>
              <a:buNone/>
            </a:pPr>
            <a:r>
              <a:rPr lang="en-US" sz="1100" smtClean="0"/>
              <a:t>        // automatically handle clicks on the Home/Up button, so long</a:t>
            </a:r>
          </a:p>
          <a:p>
            <a:pPr>
              <a:buNone/>
            </a:pPr>
            <a:r>
              <a:rPr lang="en-US" sz="1100" smtClean="0"/>
              <a:t>        // as you specify a parent activity in AndroidManifest.xml.</a:t>
            </a:r>
          </a:p>
          <a:p>
            <a:pPr>
              <a:buNone/>
            </a:pPr>
            <a:r>
              <a:rPr lang="en-US" sz="1100" smtClean="0"/>
              <a:t>        int id = item.getItemId();</a:t>
            </a:r>
          </a:p>
          <a:p>
            <a:pPr>
              <a:buNone/>
            </a:pPr>
            <a:endParaRPr lang="en-US" sz="1100" smtClean="0"/>
          </a:p>
          <a:p>
            <a:pPr>
              <a:buNone/>
            </a:pPr>
            <a:r>
              <a:rPr lang="en-US" sz="1100" smtClean="0"/>
              <a:t>        //noinspection SimplifiableIfStatement</a:t>
            </a:r>
          </a:p>
          <a:p>
            <a:pPr>
              <a:buNone/>
            </a:pPr>
            <a:r>
              <a:rPr lang="en-US" sz="1100" smtClean="0"/>
              <a:t>        if (id == R.id.action_settings) {</a:t>
            </a:r>
          </a:p>
          <a:p>
            <a:pPr>
              <a:buNone/>
            </a:pPr>
            <a:r>
              <a:rPr lang="en-US" sz="1100" smtClean="0"/>
              <a:t>            return true;</a:t>
            </a:r>
          </a:p>
          <a:p>
            <a:pPr>
              <a:buNone/>
            </a:pPr>
            <a:r>
              <a:rPr lang="en-US" sz="1100" smtClean="0"/>
              <a:t>        }</a:t>
            </a:r>
          </a:p>
          <a:p>
            <a:pPr>
              <a:buNone/>
            </a:pPr>
            <a:endParaRPr lang="en-US" sz="1100" smtClean="0"/>
          </a:p>
          <a:p>
            <a:pPr>
              <a:buNone/>
            </a:pPr>
            <a:r>
              <a:rPr lang="en-US" sz="1100" smtClean="0"/>
              <a:t>        return super.onOptionsItemSelected(item);</a:t>
            </a:r>
          </a:p>
          <a:p>
            <a:pPr>
              <a:buNone/>
            </a:pPr>
            <a:r>
              <a:rPr lang="en-US" sz="1100" smtClean="0"/>
              <a:t>    }</a:t>
            </a:r>
          </a:p>
          <a:p>
            <a:pPr>
              <a:buNone/>
            </a:pPr>
            <a:r>
              <a:rPr lang="en-US" sz="1100" smtClean="0"/>
              <a:t>}</a:t>
            </a:r>
            <a:endParaRPr lang="en-US" sz="1100" dirty="0" smtClean="0"/>
          </a:p>
        </p:txBody>
      </p:sp>
    </p:spTree>
    <p:custDataLst>
      <p:tags r:id="rId1"/>
    </p:custDataLst>
    <p:extLst>
      <p:ext uri="{BB962C8B-B14F-4D97-AF65-F5344CB8AC3E}">
        <p14:creationId xmlns:p14="http://schemas.microsoft.com/office/powerpoint/2010/main" val="19207038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04800" y="699294"/>
            <a:ext cx="6163063" cy="427038"/>
          </a:xfrm>
        </p:spPr>
        <p:txBody>
          <a:bodyPr>
            <a:normAutofit/>
          </a:bodyPr>
          <a:lstStyle/>
          <a:p>
            <a:r>
              <a:rPr lang="en-US" sz="2000" dirty="0" smtClean="0">
                <a:solidFill>
                  <a:srgbClr val="002060"/>
                </a:solidFill>
              </a:rPr>
              <a:t>2   -   gen/</a:t>
            </a:r>
            <a:r>
              <a:rPr lang="en-US" sz="2000" b="1" dirty="0" err="1" smtClean="0">
                <a:solidFill>
                  <a:srgbClr val="002060"/>
                </a:solidFill>
              </a:rPr>
              <a:t>R.java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1371600"/>
            <a:ext cx="8229600" cy="4525963"/>
          </a:xfrm>
        </p:spPr>
        <p:txBody>
          <a:bodyPr>
            <a:noAutofit/>
          </a:bodyPr>
          <a:lstStyle/>
          <a:p>
            <a:r>
              <a:rPr lang="en-US" sz="1200" dirty="0" smtClean="0"/>
              <a:t>Auto-generated file with identifiers from main.xml, strings.xml, </a:t>
            </a:r>
            <a:r>
              <a:rPr lang="en-US" sz="1200" smtClean="0"/>
              <a:t>and elsewhere</a:t>
            </a:r>
          </a:p>
          <a:p>
            <a:endParaRPr lang="en-US" sz="1200" smtClean="0"/>
          </a:p>
          <a:p>
            <a:r>
              <a:rPr lang="en-US" sz="1200" i="1" smtClean="0"/>
              <a:t>/* AUTO-GENERATED FILE. DO NOT MODIFY.</a:t>
            </a:r>
            <a:br>
              <a:rPr lang="en-US" sz="1200" i="1" smtClean="0"/>
            </a:br>
            <a:r>
              <a:rPr lang="en-US" sz="1200" i="1" smtClean="0"/>
              <a:t>*</a:t>
            </a:r>
            <a:br>
              <a:rPr lang="en-US" sz="1200" i="1" smtClean="0"/>
            </a:br>
            <a:r>
              <a:rPr lang="en-US" sz="1200" i="1" smtClean="0"/>
              <a:t>* This class was automatically generated by the</a:t>
            </a:r>
            <a:br>
              <a:rPr lang="en-US" sz="1200" i="1" smtClean="0"/>
            </a:br>
            <a:r>
              <a:rPr lang="en-US" sz="1200" i="1" smtClean="0"/>
              <a:t>* aapt tool from the resource data it found. It</a:t>
            </a:r>
            <a:br>
              <a:rPr lang="en-US" sz="1200" i="1" smtClean="0"/>
            </a:br>
            <a:r>
              <a:rPr lang="en-US" sz="1200" i="1" smtClean="0"/>
              <a:t>* should not be modified by hand.</a:t>
            </a:r>
            <a:br>
              <a:rPr lang="en-US" sz="1200" i="1" smtClean="0"/>
            </a:br>
            <a:r>
              <a:rPr lang="en-US" sz="1200" i="1" smtClean="0"/>
              <a:t>*/</a:t>
            </a:r>
            <a:br>
              <a:rPr lang="en-US" sz="1200" i="1" smtClean="0"/>
            </a:br>
            <a:r>
              <a:rPr lang="en-US" sz="1200" i="1" smtClean="0"/>
              <a:t/>
            </a:r>
            <a:br>
              <a:rPr lang="en-US" sz="1200" i="1" smtClean="0"/>
            </a:br>
            <a:r>
              <a:rPr lang="en-US" sz="1200" b="1" smtClean="0"/>
              <a:t>package </a:t>
            </a:r>
            <a:r>
              <a:rPr lang="en-US" sz="1200" smtClean="0"/>
              <a:t>com.example.helloworld;</a:t>
            </a:r>
            <a:br>
              <a:rPr lang="en-US" sz="1200" smtClean="0"/>
            </a:br>
            <a:r>
              <a:rPr lang="en-US" sz="1200" smtClean="0"/>
              <a:t/>
            </a:r>
            <a:br>
              <a:rPr lang="en-US" sz="1200" smtClean="0"/>
            </a:br>
            <a:r>
              <a:rPr lang="en-US" sz="1200" b="1" smtClean="0"/>
              <a:t>public final class </a:t>
            </a:r>
            <a:r>
              <a:rPr lang="en-US" sz="1200" smtClean="0"/>
              <a:t>R {</a:t>
            </a:r>
            <a:br>
              <a:rPr lang="en-US" sz="1200" smtClean="0"/>
            </a:br>
            <a:r>
              <a:rPr lang="en-US" sz="1200" b="1" smtClean="0"/>
              <a:t>public static final class </a:t>
            </a:r>
            <a:r>
              <a:rPr lang="en-US" sz="1200" smtClean="0"/>
              <a:t>anim {</a:t>
            </a:r>
            <a:br>
              <a:rPr lang="en-US" sz="1200" smtClean="0"/>
            </a:br>
            <a:r>
              <a:rPr lang="en-US" sz="1200" b="1" smtClean="0"/>
              <a:t>public static final int </a:t>
            </a:r>
            <a:r>
              <a:rPr lang="en-US" sz="1200" b="1" i="1" smtClean="0"/>
              <a:t>abc_fade_in</a:t>
            </a:r>
            <a:r>
              <a:rPr lang="en-US" sz="1200" smtClean="0"/>
              <a:t>=0x7f050000;</a:t>
            </a:r>
            <a:br>
              <a:rPr lang="en-US" sz="1200" smtClean="0"/>
            </a:br>
            <a:r>
              <a:rPr lang="en-US" sz="1200" b="1" smtClean="0"/>
              <a:t>public static final int </a:t>
            </a:r>
            <a:r>
              <a:rPr lang="en-US" sz="1200" b="1" i="1" smtClean="0"/>
              <a:t>abc_fade_out</a:t>
            </a:r>
            <a:r>
              <a:rPr lang="en-US" sz="1200" smtClean="0"/>
              <a:t>=0x7f050001;</a:t>
            </a:r>
            <a:br>
              <a:rPr lang="en-US" sz="1200" smtClean="0"/>
            </a:br>
            <a:r>
              <a:rPr lang="en-US" sz="1200" b="1" smtClean="0"/>
              <a:t>public static final int </a:t>
            </a:r>
            <a:r>
              <a:rPr lang="en-US" sz="1200" b="1" i="1" smtClean="0"/>
              <a:t>abc_grow_fade_in_from_bottom</a:t>
            </a:r>
            <a:r>
              <a:rPr lang="en-US" sz="1200" smtClean="0"/>
              <a:t>=0x7f050002;</a:t>
            </a:r>
            <a:br>
              <a:rPr lang="en-US" sz="1200" smtClean="0"/>
            </a:br>
            <a:r>
              <a:rPr lang="en-US" sz="1200" b="1" smtClean="0"/>
              <a:t>public static final int </a:t>
            </a:r>
            <a:r>
              <a:rPr lang="en-US" sz="1200" b="1" i="1" smtClean="0"/>
              <a:t>abc_popup_enter</a:t>
            </a:r>
            <a:r>
              <a:rPr lang="en-US" sz="1200" smtClean="0"/>
              <a:t>=0x7f050003;</a:t>
            </a:r>
            <a:br>
              <a:rPr lang="en-US" sz="1200" smtClean="0"/>
            </a:br>
            <a:r>
              <a:rPr lang="en-US" sz="1200" b="1" smtClean="0"/>
              <a:t>public static final int </a:t>
            </a:r>
            <a:r>
              <a:rPr lang="en-US" sz="1200" b="1" i="1" smtClean="0"/>
              <a:t>abc_popup_exit</a:t>
            </a:r>
            <a:r>
              <a:rPr lang="en-US" sz="1200" smtClean="0"/>
              <a:t>=0x7f050004;</a:t>
            </a:r>
            <a:br>
              <a:rPr lang="en-US" sz="1200" smtClean="0"/>
            </a:br>
            <a:r>
              <a:rPr lang="en-US" sz="1200" b="1" smtClean="0"/>
              <a:t>public static final int </a:t>
            </a:r>
            <a:r>
              <a:rPr lang="en-US" sz="1200" b="1" i="1" smtClean="0"/>
              <a:t>abc_shrink_fade_out_from_bottom</a:t>
            </a:r>
            <a:r>
              <a:rPr lang="en-US" sz="1200" smtClean="0"/>
              <a:t>=0x7f050005;</a:t>
            </a:r>
            <a:br>
              <a:rPr lang="en-US" sz="1200" smtClean="0"/>
            </a:br>
            <a:r>
              <a:rPr lang="en-US" sz="1200" b="1" smtClean="0"/>
              <a:t>public static final int </a:t>
            </a:r>
            <a:r>
              <a:rPr lang="en-US" sz="1200" b="1" i="1" smtClean="0"/>
              <a:t>abc_slide_in_bottom</a:t>
            </a:r>
            <a:r>
              <a:rPr lang="en-US" sz="1200" smtClean="0"/>
              <a:t>=0x7f050006;</a:t>
            </a:r>
            <a:br>
              <a:rPr lang="en-US" sz="1200" smtClean="0"/>
            </a:br>
            <a:r>
              <a:rPr lang="en-US" sz="1200" b="1" smtClean="0"/>
              <a:t>public static final int </a:t>
            </a:r>
            <a:r>
              <a:rPr lang="en-US" sz="1200" b="1" i="1" smtClean="0"/>
              <a:t>abc_slide_in_top</a:t>
            </a:r>
            <a:r>
              <a:rPr lang="en-US" sz="1200" smtClean="0"/>
              <a:t>=0x7f050007;</a:t>
            </a:r>
            <a:br>
              <a:rPr lang="en-US" sz="1200" smtClean="0"/>
            </a:br>
            <a:r>
              <a:rPr lang="en-US" sz="1200" b="1" smtClean="0"/>
              <a:t>public static final int </a:t>
            </a:r>
            <a:r>
              <a:rPr lang="en-US" sz="1200" b="1" i="1" smtClean="0"/>
              <a:t>abc_slide_out_bottom</a:t>
            </a:r>
            <a:r>
              <a:rPr lang="en-US" sz="1200" smtClean="0"/>
              <a:t>=0x7f050008;</a:t>
            </a:r>
            <a:br>
              <a:rPr lang="en-US" sz="1200" smtClean="0"/>
            </a:br>
            <a:r>
              <a:rPr lang="en-US" sz="1200" b="1" smtClean="0"/>
              <a:t>public static final int </a:t>
            </a:r>
            <a:r>
              <a:rPr lang="en-US" sz="1200" b="1" i="1" smtClean="0"/>
              <a:t>abc_slide_out_top</a:t>
            </a:r>
            <a:r>
              <a:rPr lang="en-US" sz="1200" smtClean="0"/>
              <a:t>=0x7f050009;</a:t>
            </a:r>
            <a:br>
              <a:rPr lang="en-US" sz="1200" smtClean="0"/>
            </a:br>
            <a:r>
              <a:rPr lang="en-US" sz="1200" smtClean="0"/>
              <a:t>}</a:t>
            </a:r>
            <a:br>
              <a:rPr lang="en-US" sz="1200" smtClean="0"/>
            </a:br>
            <a:r>
              <a:rPr lang="en-US" sz="1200" b="1" smtClean="0"/>
              <a:t>public static final class </a:t>
            </a:r>
            <a:r>
              <a:rPr lang="en-US" sz="1200" smtClean="0"/>
              <a:t>attr {</a:t>
            </a:r>
            <a:br>
              <a:rPr lang="en-US" sz="1200" smtClean="0"/>
            </a:br>
            <a:r>
              <a:rPr lang="en-US" sz="1200" i="1" smtClean="0"/>
              <a:t>/** &lt;p&gt;Must be a reference to another resource, in the form "&lt;code&gt;@[+][&lt;i&gt;package&lt;/i&gt;:]&lt;i&gt;type&lt;/i&gt;:&lt;i&gt;name&lt;/i&gt;&lt;/code&gt;"</a:t>
            </a:r>
            <a:br>
              <a:rPr lang="en-US" sz="1200" i="1" smtClean="0"/>
            </a:br>
            <a:r>
              <a:rPr lang="en-US" sz="1200" i="1" smtClean="0"/>
              <a:t>or to a theme attribute in the form "&lt;code&gt;?[&lt;i&gt;package&lt;/i&gt;:][&lt;i&gt;type&lt;/i&gt;:]&lt;i&gt;name&lt;/i&gt;&lt;/code&gt;".</a:t>
            </a:r>
            <a:endParaRPr lang="en-US" sz="1200" dirty="0" smtClean="0"/>
          </a:p>
        </p:txBody>
      </p:sp>
      <p:sp>
        <p:nvSpPr>
          <p:cNvPr id="8" name="TextBox 7"/>
          <p:cNvSpPr txBox="1"/>
          <p:nvPr>
            <p:custDataLst>
              <p:tags r:id="rId4"/>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p14="http://schemas.microsoft.com/office/powerpoint/2010/main" val="19042791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23887"/>
            <a:ext cx="6163063" cy="427038"/>
          </a:xfrm>
        </p:spPr>
        <p:txBody>
          <a:bodyPr/>
          <a:lstStyle/>
          <a:p>
            <a:r>
              <a:rPr lang="en-US" sz="2000" b="1" dirty="0" smtClean="0">
                <a:solidFill>
                  <a:srgbClr val="002060"/>
                </a:solidFill>
              </a:rPr>
              <a:t>3   -   res/layout/</a:t>
            </a:r>
            <a:r>
              <a:rPr lang="en-US" sz="2000" b="1" dirty="0" err="1" smtClean="0">
                <a:solidFill>
                  <a:srgbClr val="002060"/>
                </a:solidFill>
              </a:rPr>
              <a:t>activity_main.xml</a:t>
            </a:r>
            <a:endParaRPr lang="en-US" sz="2000" b="1" dirty="0">
              <a:solidFill>
                <a:srgbClr val="002060"/>
              </a:solidFill>
            </a:endParaRPr>
          </a:p>
        </p:txBody>
      </p:sp>
      <p:sp>
        <p:nvSpPr>
          <p:cNvPr id="3" name="Content Placeholder 2"/>
          <p:cNvSpPr>
            <a:spLocks noGrp="1"/>
          </p:cNvSpPr>
          <p:nvPr>
            <p:ph idx="1"/>
          </p:nvPr>
        </p:nvSpPr>
        <p:spPr>
          <a:xfrm>
            <a:off x="457200" y="1295400"/>
            <a:ext cx="8229600" cy="5181600"/>
          </a:xfrm>
        </p:spPr>
        <p:txBody>
          <a:bodyPr/>
          <a:lstStyle/>
          <a:p>
            <a:pPr>
              <a:buNone/>
            </a:pPr>
            <a:r>
              <a:rPr lang="en-US" sz="1200" dirty="0" smtClean="0"/>
              <a:t>&lt;</a:t>
            </a:r>
            <a:r>
              <a:rPr lang="en-US" sz="1200" dirty="0" err="1" smtClean="0"/>
              <a:t>RelativeLayout</a:t>
            </a:r>
            <a:r>
              <a:rPr lang="en-US" sz="1200" dirty="0" smtClean="0"/>
              <a:t> </a:t>
            </a:r>
            <a:r>
              <a:rPr lang="en-US" sz="1200" dirty="0" err="1" smtClean="0"/>
              <a:t>xmlns:android</a:t>
            </a:r>
            <a:r>
              <a:rPr lang="en-US" sz="1200" dirty="0" smtClean="0"/>
              <a:t>="http://</a:t>
            </a:r>
            <a:r>
              <a:rPr lang="en-US" sz="1200" dirty="0" err="1" smtClean="0"/>
              <a:t>schemas.android.com</a:t>
            </a:r>
            <a:r>
              <a:rPr lang="en-US" sz="1200" dirty="0" smtClean="0"/>
              <a:t>/</a:t>
            </a:r>
            <a:r>
              <a:rPr lang="en-US" sz="1200" dirty="0" err="1" smtClean="0"/>
              <a:t>apk</a:t>
            </a:r>
            <a:r>
              <a:rPr lang="en-US" sz="1200" dirty="0" smtClean="0"/>
              <a:t>/res/android"</a:t>
            </a:r>
          </a:p>
          <a:p>
            <a:pPr>
              <a:buNone/>
            </a:pPr>
            <a:r>
              <a:rPr lang="en-US" sz="1200" dirty="0" smtClean="0"/>
              <a:t>    </a:t>
            </a:r>
            <a:r>
              <a:rPr lang="en-US" sz="1200" dirty="0" err="1" smtClean="0"/>
              <a:t>xmlns:tools</a:t>
            </a:r>
            <a:r>
              <a:rPr lang="en-US" sz="1200" dirty="0" smtClean="0"/>
              <a:t>="http://</a:t>
            </a:r>
            <a:r>
              <a:rPr lang="en-US" sz="1200" dirty="0" err="1" smtClean="0"/>
              <a:t>schemas.android.com</a:t>
            </a:r>
            <a:r>
              <a:rPr lang="en-US" sz="1200" dirty="0" smtClean="0"/>
              <a:t>/tools" </a:t>
            </a:r>
            <a:r>
              <a:rPr lang="en-US" sz="1200" dirty="0" err="1" smtClean="0"/>
              <a:t>android:layout_width</a:t>
            </a:r>
            <a:r>
              <a:rPr lang="en-US" sz="1200" dirty="0" smtClean="0"/>
              <a:t>="</a:t>
            </a:r>
            <a:r>
              <a:rPr lang="en-US" sz="1200" dirty="0" err="1" smtClean="0"/>
              <a:t>match_parent</a:t>
            </a:r>
            <a:r>
              <a:rPr lang="en-US" sz="1200" dirty="0" smtClean="0"/>
              <a:t>"</a:t>
            </a:r>
          </a:p>
          <a:p>
            <a:pPr>
              <a:buNone/>
            </a:pPr>
            <a:r>
              <a:rPr lang="en-US" sz="1200" dirty="0" smtClean="0"/>
              <a:t>    </a:t>
            </a:r>
            <a:r>
              <a:rPr lang="en-US" sz="1200" dirty="0" err="1" smtClean="0"/>
              <a:t>android:layout_height</a:t>
            </a:r>
            <a:r>
              <a:rPr lang="en-US" sz="1200" dirty="0" smtClean="0"/>
              <a:t>="</a:t>
            </a:r>
            <a:r>
              <a:rPr lang="en-US" sz="1200" dirty="0" err="1" smtClean="0"/>
              <a:t>match_parent</a:t>
            </a:r>
            <a:r>
              <a:rPr lang="en-US" sz="1200" dirty="0" smtClean="0"/>
              <a:t>" </a:t>
            </a:r>
            <a:r>
              <a:rPr lang="en-US" sz="1200" dirty="0" err="1" smtClean="0"/>
              <a:t>android:paddingLeft</a:t>
            </a:r>
            <a:r>
              <a:rPr lang="en-US" sz="1200" dirty="0" smtClean="0"/>
              <a:t>="@</a:t>
            </a:r>
            <a:r>
              <a:rPr lang="en-US" sz="1200" dirty="0" err="1" smtClean="0"/>
              <a:t>dimen</a:t>
            </a:r>
            <a:r>
              <a:rPr lang="en-US" sz="1200" dirty="0" smtClean="0"/>
              <a:t>/</a:t>
            </a:r>
            <a:r>
              <a:rPr lang="en-US" sz="1200" dirty="0" err="1" smtClean="0"/>
              <a:t>activity_horizontal_margin</a:t>
            </a:r>
            <a:r>
              <a:rPr lang="en-US" sz="1200" dirty="0" smtClean="0"/>
              <a:t>"</a:t>
            </a:r>
          </a:p>
          <a:p>
            <a:pPr>
              <a:buNone/>
            </a:pPr>
            <a:r>
              <a:rPr lang="en-US" sz="1200" dirty="0" smtClean="0"/>
              <a:t>    </a:t>
            </a:r>
            <a:r>
              <a:rPr lang="en-US" sz="1200" dirty="0" err="1" smtClean="0"/>
              <a:t>android:paddingRight</a:t>
            </a:r>
            <a:r>
              <a:rPr lang="en-US" sz="1200" dirty="0" smtClean="0"/>
              <a:t>="@</a:t>
            </a:r>
            <a:r>
              <a:rPr lang="en-US" sz="1200" dirty="0" err="1" smtClean="0"/>
              <a:t>dimen</a:t>
            </a:r>
            <a:r>
              <a:rPr lang="en-US" sz="1200" dirty="0" smtClean="0"/>
              <a:t>/</a:t>
            </a:r>
            <a:r>
              <a:rPr lang="en-US" sz="1200" dirty="0" err="1" smtClean="0"/>
              <a:t>activity_horizontal_margin</a:t>
            </a:r>
            <a:r>
              <a:rPr lang="en-US" sz="1200" dirty="0" smtClean="0"/>
              <a:t>"</a:t>
            </a:r>
          </a:p>
          <a:p>
            <a:pPr>
              <a:buNone/>
            </a:pPr>
            <a:r>
              <a:rPr lang="en-US" sz="1200" dirty="0" smtClean="0"/>
              <a:t>    </a:t>
            </a:r>
            <a:r>
              <a:rPr lang="en-US" sz="1200" dirty="0" err="1" smtClean="0"/>
              <a:t>android:paddingTop</a:t>
            </a:r>
            <a:r>
              <a:rPr lang="en-US" sz="1200" dirty="0" smtClean="0"/>
              <a:t>="@</a:t>
            </a:r>
            <a:r>
              <a:rPr lang="en-US" sz="1200" dirty="0" err="1" smtClean="0"/>
              <a:t>dimen</a:t>
            </a:r>
            <a:r>
              <a:rPr lang="en-US" sz="1200" dirty="0" smtClean="0"/>
              <a:t>/</a:t>
            </a:r>
            <a:r>
              <a:rPr lang="en-US" sz="1200" dirty="0" err="1" smtClean="0"/>
              <a:t>activity_vertical_margin</a:t>
            </a:r>
            <a:r>
              <a:rPr lang="en-US" sz="1200" dirty="0" smtClean="0"/>
              <a:t>"</a:t>
            </a:r>
          </a:p>
          <a:p>
            <a:pPr>
              <a:buNone/>
            </a:pPr>
            <a:r>
              <a:rPr lang="en-US" sz="1200" dirty="0" smtClean="0"/>
              <a:t>    </a:t>
            </a:r>
            <a:r>
              <a:rPr lang="en-US" sz="1200" dirty="0" err="1" smtClean="0"/>
              <a:t>android:paddingBottom</a:t>
            </a:r>
            <a:r>
              <a:rPr lang="en-US" sz="1200" dirty="0" smtClean="0"/>
              <a:t>="@</a:t>
            </a:r>
            <a:r>
              <a:rPr lang="en-US" sz="1200" dirty="0" err="1" smtClean="0"/>
              <a:t>dimen</a:t>
            </a:r>
            <a:r>
              <a:rPr lang="en-US" sz="1200" dirty="0" smtClean="0"/>
              <a:t>/</a:t>
            </a:r>
            <a:r>
              <a:rPr lang="en-US" sz="1200" dirty="0" err="1" smtClean="0"/>
              <a:t>activity_vertical_margin</a:t>
            </a:r>
            <a:r>
              <a:rPr lang="en-US" sz="1200" dirty="0" smtClean="0"/>
              <a:t>" </a:t>
            </a:r>
            <a:r>
              <a:rPr lang="en-US" sz="1200" dirty="0" err="1" smtClean="0"/>
              <a:t>tools:context</a:t>
            </a:r>
            <a:r>
              <a:rPr lang="en-US" sz="1200" dirty="0" smtClean="0"/>
              <a:t>=".</a:t>
            </a:r>
            <a:r>
              <a:rPr lang="en-US" sz="1200" dirty="0" err="1" smtClean="0"/>
              <a:t>MainActivity</a:t>
            </a:r>
            <a:r>
              <a:rPr lang="en-US" sz="1200" dirty="0" smtClean="0"/>
              <a:t>"&gt;</a:t>
            </a:r>
          </a:p>
          <a:p>
            <a:pPr>
              <a:buNone/>
            </a:pPr>
            <a:endParaRPr lang="en-US" sz="1200" dirty="0" smtClean="0"/>
          </a:p>
          <a:p>
            <a:pPr>
              <a:buNone/>
            </a:pPr>
            <a:r>
              <a:rPr lang="en-US" sz="1200" dirty="0" smtClean="0"/>
              <a:t>    &lt;</a:t>
            </a:r>
            <a:r>
              <a:rPr lang="en-US" sz="1200" dirty="0" err="1" smtClean="0"/>
              <a:t>TextView</a:t>
            </a:r>
            <a:r>
              <a:rPr lang="en-US" sz="1200" dirty="0" smtClean="0"/>
              <a:t> </a:t>
            </a:r>
            <a:r>
              <a:rPr lang="en-US" sz="1200" dirty="0" err="1" smtClean="0"/>
              <a:t>android:text</a:t>
            </a:r>
            <a:r>
              <a:rPr lang="en-US" sz="1200" dirty="0" smtClean="0"/>
              <a:t>="@string/</a:t>
            </a:r>
            <a:r>
              <a:rPr lang="en-US" sz="1200" dirty="0" err="1" smtClean="0"/>
              <a:t>hello_world</a:t>
            </a:r>
            <a:r>
              <a:rPr lang="en-US" sz="1200" dirty="0" smtClean="0"/>
              <a:t>" </a:t>
            </a:r>
            <a:r>
              <a:rPr lang="en-US" sz="1200" dirty="0" err="1" smtClean="0"/>
              <a:t>android:layout_width</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android:layout_height</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android:id</a:t>
            </a:r>
            <a:r>
              <a:rPr lang="en-US" sz="1200" dirty="0" smtClean="0"/>
              <a:t>="@+id/</a:t>
            </a:r>
            <a:r>
              <a:rPr lang="en-US" sz="1200" dirty="0" err="1" smtClean="0"/>
              <a:t>textView</a:t>
            </a:r>
            <a:r>
              <a:rPr lang="en-US" sz="1200" dirty="0" smtClean="0"/>
              <a:t>" /&gt;</a:t>
            </a:r>
          </a:p>
          <a:p>
            <a:pPr>
              <a:buNone/>
            </a:pPr>
            <a:endParaRPr lang="en-US" sz="1200" dirty="0" smtClean="0"/>
          </a:p>
          <a:p>
            <a:pPr>
              <a:buNone/>
            </a:pPr>
            <a:r>
              <a:rPr lang="en-US" sz="1200" dirty="0" smtClean="0"/>
              <a:t>    &lt;Button</a:t>
            </a:r>
          </a:p>
          <a:p>
            <a:pPr>
              <a:buNone/>
            </a:pPr>
            <a:r>
              <a:rPr lang="en-US" sz="1200" dirty="0" smtClean="0"/>
              <a:t>        </a:t>
            </a:r>
            <a:r>
              <a:rPr lang="en-US" sz="1200" dirty="0" err="1" smtClean="0"/>
              <a:t>android:layout_width</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android:layout_height</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android:text</a:t>
            </a:r>
            <a:r>
              <a:rPr lang="en-US" sz="1200" dirty="0" smtClean="0"/>
              <a:t>="Submit"</a:t>
            </a:r>
          </a:p>
          <a:p>
            <a:pPr>
              <a:buNone/>
            </a:pPr>
            <a:r>
              <a:rPr lang="en-US" sz="1200" dirty="0" smtClean="0"/>
              <a:t>        </a:t>
            </a:r>
            <a:r>
              <a:rPr lang="en-US" sz="1200" dirty="0" err="1" smtClean="0"/>
              <a:t>android:id</a:t>
            </a:r>
            <a:r>
              <a:rPr lang="en-US" sz="1200" dirty="0" smtClean="0"/>
              <a:t>="@+id/button"</a:t>
            </a:r>
          </a:p>
          <a:p>
            <a:pPr>
              <a:buNone/>
            </a:pPr>
            <a:r>
              <a:rPr lang="en-US" sz="1200" dirty="0" smtClean="0"/>
              <a:t>        </a:t>
            </a:r>
            <a:r>
              <a:rPr lang="en-US" sz="1200" dirty="0" err="1" smtClean="0"/>
              <a:t>android:layout_below</a:t>
            </a:r>
            <a:r>
              <a:rPr lang="en-US" sz="1200" dirty="0" smtClean="0"/>
              <a:t>="@+id/</a:t>
            </a:r>
            <a:r>
              <a:rPr lang="en-US" sz="1200" dirty="0" err="1" smtClean="0"/>
              <a:t>textView</a:t>
            </a:r>
            <a:r>
              <a:rPr lang="en-US" sz="1200" dirty="0" smtClean="0"/>
              <a:t>"</a:t>
            </a:r>
          </a:p>
          <a:p>
            <a:pPr>
              <a:buNone/>
            </a:pPr>
            <a:r>
              <a:rPr lang="en-US" sz="1200" dirty="0" smtClean="0"/>
              <a:t>        </a:t>
            </a:r>
            <a:r>
              <a:rPr lang="en-US" sz="1200" dirty="0" err="1" smtClean="0"/>
              <a:t>android:layout_toRightOf</a:t>
            </a:r>
            <a:r>
              <a:rPr lang="en-US" sz="1200" dirty="0" smtClean="0"/>
              <a:t>="@+id/</a:t>
            </a:r>
            <a:r>
              <a:rPr lang="en-US" sz="1200" dirty="0" err="1" smtClean="0"/>
              <a:t>textView</a:t>
            </a:r>
            <a:r>
              <a:rPr lang="en-US" sz="1200" dirty="0" smtClean="0"/>
              <a:t>"</a:t>
            </a:r>
          </a:p>
          <a:p>
            <a:pPr>
              <a:buNone/>
            </a:pPr>
            <a:r>
              <a:rPr lang="en-US" sz="1200" dirty="0" smtClean="0"/>
              <a:t>        </a:t>
            </a:r>
            <a:r>
              <a:rPr lang="en-US" sz="1200" dirty="0" err="1" smtClean="0"/>
              <a:t>android:layout_toEndOf</a:t>
            </a:r>
            <a:r>
              <a:rPr lang="en-US" sz="1200" dirty="0" smtClean="0"/>
              <a:t>="@+id/</a:t>
            </a:r>
            <a:r>
              <a:rPr lang="en-US" sz="1200" dirty="0" err="1" smtClean="0"/>
              <a:t>textView</a:t>
            </a:r>
            <a:r>
              <a:rPr lang="en-US" sz="1200" dirty="0" smtClean="0"/>
              <a:t>"</a:t>
            </a:r>
          </a:p>
          <a:p>
            <a:pPr>
              <a:buNone/>
            </a:pPr>
            <a:r>
              <a:rPr lang="en-US" sz="1200" dirty="0" smtClean="0"/>
              <a:t>        </a:t>
            </a:r>
            <a:r>
              <a:rPr lang="en-US" sz="1200" dirty="0" err="1" smtClean="0"/>
              <a:t>android:layout_marginTop</a:t>
            </a:r>
            <a:r>
              <a:rPr lang="en-US" sz="1200" dirty="0" smtClean="0"/>
              <a:t>="68dp" /&gt;</a:t>
            </a:r>
          </a:p>
          <a:p>
            <a:pPr>
              <a:buNone/>
            </a:pPr>
            <a:endParaRPr lang="en-US" sz="1200" dirty="0" smtClean="0"/>
          </a:p>
          <a:p>
            <a:pPr>
              <a:buNone/>
            </a:pPr>
            <a:r>
              <a:rPr lang="en-US" sz="1200" dirty="0" smtClean="0"/>
              <a:t>&lt;/</a:t>
            </a:r>
            <a:r>
              <a:rPr lang="en-US" sz="1200" dirty="0" err="1" smtClean="0"/>
              <a:t>RelativeLayout</a:t>
            </a:r>
            <a:r>
              <a:rPr lang="en-US" sz="1200" dirty="0" smtClean="0"/>
              <a:t>&gt;</a:t>
            </a:r>
            <a:endParaRPr lang="en-US" sz="1200" dirty="0"/>
          </a:p>
        </p:txBody>
      </p:sp>
    </p:spTree>
    <p:extLst>
      <p:ext uri="{BB962C8B-B14F-4D97-AF65-F5344CB8AC3E}">
        <p14:creationId xmlns:p14="http://schemas.microsoft.com/office/powerpoint/2010/main" val="160944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Screen Densities as of Aug 2015</a:t>
            </a:r>
            <a:endParaRPr lang="en-US" altLang="en-US" sz="2800" b="1" dirty="0">
              <a:solidFill>
                <a:srgbClr val="002060"/>
              </a:solidFill>
              <a:effectLst>
                <a:outerShdw blurRad="38100" dist="38100" dir="2700000" algn="tl">
                  <a:srgbClr val="C0C0C0"/>
                </a:outerShdw>
              </a:effectLst>
            </a:endParaRPr>
          </a:p>
        </p:txBody>
      </p:sp>
      <p:pic>
        <p:nvPicPr>
          <p:cNvPr id="8" name="Picture 7"/>
          <p:cNvPicPr>
            <a:picLocks noChangeAspect="1" noChangeArrowheads="1"/>
          </p:cNvPicPr>
          <p:nvPr/>
        </p:nvPicPr>
        <p:blipFill>
          <a:blip r:embed="rId2" cstate="print"/>
          <a:srcRect/>
          <a:stretch>
            <a:fillRect/>
          </a:stretch>
        </p:blipFill>
        <p:spPr bwMode="auto">
          <a:xfrm>
            <a:off x="427039" y="1360587"/>
            <a:ext cx="8031162" cy="5473066"/>
          </a:xfrm>
          <a:prstGeom prst="rect">
            <a:avLst/>
          </a:prstGeom>
          <a:noFill/>
          <a:ln w="9525">
            <a:noFill/>
            <a:miter lim="800000"/>
            <a:headEnd/>
            <a:tailEnd/>
          </a:ln>
        </p:spPr>
      </p:pic>
      <p:sp>
        <p:nvSpPr>
          <p:cNvPr id="9" name="Rectangle 8"/>
          <p:cNvSpPr/>
          <p:nvPr/>
        </p:nvSpPr>
        <p:spPr>
          <a:xfrm>
            <a:off x="1524000" y="1141511"/>
            <a:ext cx="6324600" cy="307777"/>
          </a:xfrm>
          <a:prstGeom prst="rect">
            <a:avLst/>
          </a:prstGeom>
        </p:spPr>
        <p:txBody>
          <a:bodyPr wrap="square">
            <a:spAutoFit/>
          </a:bodyPr>
          <a:lstStyle/>
          <a:p>
            <a:r>
              <a:rPr lang="en-US" sz="1400" smtClean="0"/>
              <a:t>~120dpi     ~160dpi        ~240dpi       ~320dpi      ~480dpi       ~640dpi</a:t>
            </a:r>
            <a:endParaRPr lang="en-US" sz="1400"/>
          </a:p>
        </p:txBody>
      </p:sp>
    </p:spTree>
    <p:extLst>
      <p:ext uri="{BB962C8B-B14F-4D97-AF65-F5344CB8AC3E}">
        <p14:creationId xmlns:p14="http://schemas.microsoft.com/office/powerpoint/2010/main" val="388813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4213"/>
            <a:ext cx="6163063" cy="427038"/>
          </a:xfrm>
        </p:spPr>
        <p:txBody>
          <a:bodyPr/>
          <a:lstStyle/>
          <a:p>
            <a:r>
              <a:rPr lang="en-US" sz="2000" b="1" smtClean="0">
                <a:solidFill>
                  <a:srgbClr val="002060"/>
                </a:solidFill>
              </a:rPr>
              <a:t>3 contd.   </a:t>
            </a:r>
            <a:r>
              <a:rPr lang="en-US" sz="2000" b="1" dirty="0" smtClean="0">
                <a:solidFill>
                  <a:srgbClr val="002060"/>
                </a:solidFill>
              </a:rPr>
              <a:t>-  Understanding Layout</a:t>
            </a:r>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pic>
        <p:nvPicPr>
          <p:cNvPr id="97282" name="Picture 2"/>
          <p:cNvPicPr>
            <a:picLocks noChangeAspect="1" noChangeArrowheads="1"/>
          </p:cNvPicPr>
          <p:nvPr>
            <p:custDataLst>
              <p:tags r:id="rId4"/>
            </p:custDataLst>
          </p:nvPr>
        </p:nvPicPr>
        <p:blipFill>
          <a:blip r:embed="rId12"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5"/>
            </p:custDataLst>
          </p:nvPr>
        </p:nvPicPr>
        <p:blipFill>
          <a:blip r:embed="rId13"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6"/>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7"/>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8"/>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9"/>
            </p:custDataLst>
          </p:nvPr>
        </p:nvSpPr>
        <p:spPr>
          <a:xfrm>
            <a:off x="0" y="6121569"/>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4"/>
              </a:rPr>
              <a:t>http://</a:t>
            </a:r>
            <a:r>
              <a:rPr lang="en-US" sz="1600" dirty="0" smtClean="0">
                <a:hlinkClick r:id="rId14"/>
              </a:rPr>
              <a:t>developer.android.com/guide/topics/ui/inex.html</a:t>
            </a:r>
            <a:endParaRPr lang="en-US" sz="1600" dirty="0"/>
          </a:p>
        </p:txBody>
      </p:sp>
    </p:spTree>
    <p:custDataLst>
      <p:tags r:id="rId1"/>
    </p:custDataLst>
    <p:extLst>
      <p:ext uri="{BB962C8B-B14F-4D97-AF65-F5344CB8AC3E}">
        <p14:creationId xmlns:p14="http://schemas.microsoft.com/office/powerpoint/2010/main" val="14266082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09600"/>
            <a:ext cx="6163063" cy="427038"/>
          </a:xfrm>
        </p:spPr>
        <p:txBody>
          <a:bodyPr>
            <a:normAutofit/>
          </a:bodyPr>
          <a:lstStyle/>
          <a:p>
            <a:r>
              <a:rPr lang="en-US" sz="2000" b="1" smtClean="0">
                <a:solidFill>
                  <a:srgbClr val="002060"/>
                </a:solidFill>
              </a:rPr>
              <a:t>3  </a:t>
            </a:r>
            <a:r>
              <a:rPr lang="en-US" sz="2000" b="1" dirty="0" err="1" smtClean="0">
                <a:solidFill>
                  <a:srgbClr val="002060"/>
                </a:solidFill>
              </a:rPr>
              <a:t>Contd</a:t>
            </a:r>
            <a:r>
              <a:rPr lang="en-US" sz="2000" b="1" dirty="0" smtClean="0">
                <a:solidFill>
                  <a:srgbClr val="002060"/>
                </a:solidFill>
              </a:rPr>
              <a:t>  -  Available Layouts</a:t>
            </a:r>
            <a:endParaRPr lang="en-US" sz="2000" b="1" dirty="0">
              <a:solidFill>
                <a:srgbClr val="002060"/>
              </a:solidFill>
            </a:endParaRPr>
          </a:p>
        </p:txBody>
      </p:sp>
      <p:pic>
        <p:nvPicPr>
          <p:cNvPr id="23554" name="Picture 2"/>
          <p:cNvPicPr>
            <a:picLocks noChangeAspect="1" noChangeArrowheads="1"/>
          </p:cNvPicPr>
          <p:nvPr>
            <p:custDataLst>
              <p:tags r:id="rId3"/>
            </p:custDataLst>
          </p:nvPr>
        </p:nvPicPr>
        <p:blipFill>
          <a:blip r:embed="rId7" cstate="print"/>
          <a:srcRect/>
          <a:stretch>
            <a:fillRect/>
          </a:stretch>
        </p:blipFill>
        <p:spPr bwMode="auto">
          <a:xfrm>
            <a:off x="381000" y="1600200"/>
            <a:ext cx="8153400" cy="3598059"/>
          </a:xfrm>
          <a:prstGeom prst="rect">
            <a:avLst/>
          </a:prstGeom>
          <a:noFill/>
          <a:ln w="9525">
            <a:noFill/>
            <a:miter lim="800000"/>
            <a:headEnd/>
            <a:tailEnd/>
          </a:ln>
        </p:spPr>
      </p:pic>
      <p:sp>
        <p:nvSpPr>
          <p:cNvPr id="4" name="TextBox 3"/>
          <p:cNvSpPr txBox="1"/>
          <p:nvPr>
            <p:custDataLst>
              <p:tags r:id="rId4"/>
            </p:custDataLst>
          </p:nvPr>
        </p:nvSpPr>
        <p:spPr>
          <a:xfrm>
            <a:off x="381000" y="5638800"/>
            <a:ext cx="7239000" cy="369332"/>
          </a:xfrm>
          <a:prstGeom prst="rect">
            <a:avLst/>
          </a:prstGeom>
          <a:noFill/>
        </p:spPr>
        <p:txBody>
          <a:bodyPr wrap="square" rtlCol="0">
            <a:spAutoFit/>
          </a:bodyPr>
          <a:lstStyle/>
          <a:p>
            <a:pPr algn="ctr"/>
            <a:r>
              <a:rPr lang="en-US" dirty="0" smtClean="0">
                <a:hlinkClick r:id="rId8"/>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0362154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7584"/>
            <a:ext cx="6163063" cy="427038"/>
          </a:xfrm>
        </p:spPr>
        <p:txBody>
          <a:bodyPr/>
          <a:lstStyle/>
          <a:p>
            <a:r>
              <a:rPr lang="en-US" sz="2000" b="1" smtClean="0">
                <a:solidFill>
                  <a:srgbClr val="002060"/>
                </a:solidFill>
              </a:rPr>
              <a:t>3  Layout and Available Widgets</a:t>
            </a:r>
            <a:endParaRPr lang="en-US" sz="2000" b="1" dirty="0">
              <a:solidFill>
                <a:srgbClr val="002060"/>
              </a:solidFill>
            </a:endParaRPr>
          </a:p>
        </p:txBody>
      </p:sp>
      <p:pic>
        <p:nvPicPr>
          <p:cNvPr id="36867" name="Picture 3"/>
          <p:cNvPicPr>
            <a:picLocks noChangeAspect="1" noChangeArrowheads="1"/>
          </p:cNvPicPr>
          <p:nvPr>
            <p:custDataLst>
              <p:tags r:id="rId3"/>
            </p:custDataLst>
          </p:nvPr>
        </p:nvPicPr>
        <p:blipFill>
          <a:blip r:embed="rId8"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9"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457200" y="6305576"/>
            <a:ext cx="7239000" cy="369332"/>
          </a:xfrm>
          <a:prstGeom prst="rect">
            <a:avLst/>
          </a:prstGeom>
          <a:noFill/>
        </p:spPr>
        <p:txBody>
          <a:bodyPr wrap="square" rtlCol="0">
            <a:spAutoFit/>
          </a:bodyPr>
          <a:lstStyle/>
          <a:p>
            <a:pPr algn="ctr"/>
            <a:r>
              <a:rPr lang="en-US" dirty="0" smtClean="0">
                <a:hlinkClick r:id="rId10"/>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6974966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5800"/>
            <a:ext cx="6163063" cy="427038"/>
          </a:xfrm>
        </p:spPr>
        <p:txBody>
          <a:bodyPr>
            <a:normAutofit/>
          </a:bodyPr>
          <a:lstStyle/>
          <a:p>
            <a:r>
              <a:rPr lang="en-US" sz="2000" smtClean="0">
                <a:solidFill>
                  <a:srgbClr val="002060"/>
                </a:solidFill>
              </a:rPr>
              <a:t>4    -   res/values/</a:t>
            </a:r>
            <a:r>
              <a:rPr lang="en-US" sz="2000" b="1" smtClean="0">
                <a:solidFill>
                  <a:srgbClr val="002060"/>
                </a:solidFill>
              </a:rPr>
              <a:t>strings.xml</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90113" name="Rectangle 1"/>
          <p:cNvSpPr>
            <a:spLocks noChangeArrowheads="1"/>
          </p:cNvSpPr>
          <p:nvPr/>
        </p:nvSpPr>
        <p:spPr bwMode="auto">
          <a:xfrm>
            <a:off x="990600" y="2286000"/>
            <a:ext cx="6553200" cy="156966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"app_name"</a:t>
            </a:r>
            <a:r>
              <a:rPr kumimoji="0" lang="en-US" sz="1600" b="0" i="0" u="none" strike="noStrike" cap="none" normalizeH="0" baseline="0" smtClean="0">
                <a:ln>
                  <a:noFill/>
                </a:ln>
                <a:solidFill>
                  <a:srgbClr val="000000"/>
                </a:solidFill>
                <a:effectLst/>
                <a:latin typeface="Menlo"/>
                <a:cs typeface="Arial" pitchFamily="34" charset="0"/>
              </a:rPr>
              <a:t>&gt;HelloWorld&lt;/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"hello_world"</a:t>
            </a:r>
            <a:r>
              <a:rPr kumimoji="0" lang="en-US" sz="1600" b="0" i="0" u="none" strike="noStrike" cap="none" normalizeH="0" baseline="0" smtClean="0">
                <a:ln>
                  <a:noFill/>
                </a:ln>
                <a:solidFill>
                  <a:srgbClr val="000000"/>
                </a:solidFill>
                <a:effectLst/>
                <a:latin typeface="Menlo"/>
                <a:cs typeface="Arial" pitchFamily="34" charset="0"/>
              </a:rPr>
              <a:t>&gt;Hello 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"action_settings"</a:t>
            </a:r>
            <a:r>
              <a:rPr kumimoji="0" lang="en-US" sz="1600" b="0" i="0" u="none" strike="noStrike" cap="none" normalizeH="0" baseline="0" smtClean="0">
                <a:ln>
                  <a:noFill/>
                </a:ln>
                <a:solidFill>
                  <a:srgbClr val="000000"/>
                </a:solidFill>
                <a:effectLst/>
                <a:latin typeface="Menlo"/>
                <a:cs typeface="Arial" pitchFamily="34" charset="0"/>
              </a:rPr>
              <a:t>&gt;Settings&lt;/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630792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ChangeArrowheads="1"/>
          </p:cNvSpPr>
          <p:nvPr/>
        </p:nvSpPr>
        <p:spPr bwMode="auto">
          <a:xfrm>
            <a:off x="609600" y="2663041"/>
            <a:ext cx="7620000" cy="397031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FF"/>
                </a:solidFill>
                <a:effectLst/>
                <a:latin typeface="Menlo"/>
                <a:cs typeface="Arial" pitchFamily="34" charset="0"/>
              </a:rPr>
              <a:t>xml version=</a:t>
            </a:r>
            <a:r>
              <a:rPr kumimoji="0" lang="en-US" sz="1200" b="1" i="0" u="none" strike="noStrike" cap="none" normalizeH="0" baseline="0" dirty="0" smtClean="0">
                <a:ln>
                  <a:noFill/>
                </a:ln>
                <a:solidFill>
                  <a:srgbClr val="008000"/>
                </a:solidFill>
                <a:effectLst/>
                <a:latin typeface="Menlo"/>
                <a:cs typeface="Arial" pitchFamily="34" charset="0"/>
              </a:rPr>
              <a:t>"1.0" </a:t>
            </a:r>
            <a:r>
              <a:rPr kumimoji="0" lang="en-US" sz="1200" b="1" i="0" u="none" strike="noStrike" cap="none" normalizeH="0" baseline="0" dirty="0" smtClean="0">
                <a:ln>
                  <a:noFill/>
                </a:ln>
                <a:solidFill>
                  <a:srgbClr val="0000FF"/>
                </a:solidFill>
                <a:effectLst/>
                <a:latin typeface="Menlo"/>
                <a:cs typeface="Arial" pitchFamily="34" charset="0"/>
              </a:rPr>
              <a:t>encoding=</a:t>
            </a:r>
            <a:r>
              <a:rPr kumimoji="0" lang="en-US" sz="1200" b="1" i="0" u="none" strike="noStrike" cap="none" normalizeH="0" baseline="0" dirty="0" smtClean="0">
                <a:ln>
                  <a:noFill/>
                </a:ln>
                <a:solidFill>
                  <a:srgbClr val="008000"/>
                </a:solidFill>
                <a:effectLst/>
                <a:latin typeface="Menlo"/>
                <a:cs typeface="Arial" pitchFamily="34" charset="0"/>
              </a:rPr>
              <a:t>"utf-8"</a:t>
            </a:r>
            <a:r>
              <a:rPr kumimoji="0" lang="en-US" sz="1200" b="0" i="1" u="none" strike="noStrike" cap="none" normalizeH="0" baseline="0" dirty="0" smtClean="0">
                <a:ln>
                  <a:noFill/>
                </a:ln>
                <a:solidFill>
                  <a:srgbClr val="000000"/>
                </a:solidFill>
                <a:effectLst/>
                <a:latin typeface="Menlo"/>
                <a:cs typeface="Arial" pitchFamily="34" charset="0"/>
              </a:rPr>
              <a:t>?&gt;</a:t>
            </a:r>
            <a:br>
              <a:rPr kumimoji="0" lang="en-US" sz="1200" b="0" i="1"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 </a:t>
            </a:r>
            <a:r>
              <a:rPr kumimoji="0" lang="en-US" sz="1200" b="1" i="0" u="none" strike="noStrike" cap="none" normalizeH="0" baseline="0" dirty="0" err="1" smtClean="0">
                <a:ln>
                  <a:noFill/>
                </a:ln>
                <a:solidFill>
                  <a:srgbClr val="0000FF"/>
                </a:solidFill>
                <a:effectLst/>
                <a:latin typeface="Menlo"/>
                <a:cs typeface="Arial" pitchFamily="34" charset="0"/>
              </a:rPr>
              <a:t>xmlns:</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smtClean="0">
                <a:ln>
                  <a:noFill/>
                </a:ln>
                <a:solidFill>
                  <a:srgbClr val="1155CC"/>
                </a:solidFill>
                <a:effectLst/>
                <a:latin typeface="Menlo"/>
                <a:cs typeface="Arial" pitchFamily="34" charset="0"/>
                <a:hlinkClick r:id="rId6"/>
              </a:rPr>
              <a:t>http://schemas.android.com/apk/res/android</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smtClean="0">
                <a:ln>
                  <a:noFill/>
                </a:ln>
                <a:solidFill>
                  <a:srgbClr val="0000FF"/>
                </a:solidFill>
                <a:effectLst/>
                <a:latin typeface="Menlo"/>
                <a:cs typeface="Arial" pitchFamily="34" charset="0"/>
              </a:rPr>
              <a:t>package=</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com.example.helloworld</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:allowBackup</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"true"</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:icon</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mipmap</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ic_launcher</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:theme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"@style/</a:t>
            </a:r>
            <a:r>
              <a:rPr kumimoji="0" lang="en-US" sz="1200" b="1" i="0" u="none" strike="noStrike" cap="none" normalizeH="0" baseline="0" dirty="0" err="1" smtClean="0">
                <a:ln>
                  <a:noFill/>
                </a:ln>
                <a:solidFill>
                  <a:srgbClr val="008000"/>
                </a:solidFill>
                <a:effectLst/>
                <a:latin typeface="Menlo"/>
                <a:cs typeface="Arial" pitchFamily="34" charset="0"/>
              </a:rPr>
              <a:t>AppTheme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MainActivity</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action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android.intent.action.MAIN</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category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android.intent.category.LAUNCHER</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a:t>
            </a:r>
            <a:r>
              <a:rPr kumimoji="0" lang="en-US" sz="1200" b="0" i="0" u="none" strike="noStrike" cap="none" normalizeH="0" baseline="0" dirty="0" smtClean="0">
                <a:ln>
                  <a:noFill/>
                </a:ln>
                <a:solidFill>
                  <a:srgbClr val="000000"/>
                </a:solidFill>
                <a:effectLst/>
                <a:latin typeface="Menlo"/>
                <a:cs typeface="Arial" pitchFamily="34" charset="0"/>
              </a:rPr>
              <a:t>&gt;</a:t>
            </a:r>
            <a:r>
              <a:rPr kumimoji="0" 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itle 3"/>
          <p:cNvSpPr>
            <a:spLocks noGrp="1"/>
          </p:cNvSpPr>
          <p:nvPr>
            <p:ph type="title"/>
            <p:custDataLst>
              <p:tags r:id="rId2"/>
            </p:custDataLst>
          </p:nvPr>
        </p:nvSpPr>
        <p:spPr>
          <a:xfrm>
            <a:off x="228600" y="735013"/>
            <a:ext cx="6163063" cy="427038"/>
          </a:xfrm>
        </p:spPr>
        <p:txBody>
          <a:bodyPr>
            <a:normAutofit/>
          </a:bodyPr>
          <a:lstStyle/>
          <a:p>
            <a:r>
              <a:rPr lang="en-US" sz="2000" b="1" smtClean="0">
                <a:solidFill>
                  <a:srgbClr val="002060"/>
                </a:solidFill>
              </a:rPr>
              <a:t>5  -  </a:t>
            </a:r>
            <a:r>
              <a:rPr lang="en-US" sz="2000" b="1" dirty="0" err="1" smtClean="0">
                <a:solidFill>
                  <a:srgbClr val="002060"/>
                </a:solidFill>
              </a:rPr>
              <a:t>AndroidManifest.xml</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1295400"/>
            <a:ext cx="8229600" cy="4525963"/>
          </a:xfrm>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Tree>
    <p:custDataLst>
      <p:tags r:id="rId1"/>
    </p:custDataLst>
    <p:extLst>
      <p:ext uri="{BB962C8B-B14F-4D97-AF65-F5344CB8AC3E}">
        <p14:creationId xmlns:p14="http://schemas.microsoft.com/office/powerpoint/2010/main" val="2189427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905000"/>
            <a:ext cx="800984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a:xfrm>
            <a:off x="228600" y="623797"/>
            <a:ext cx="6163063" cy="427038"/>
          </a:xfrm>
        </p:spPr>
        <p:txBody>
          <a:bodyPr>
            <a:normAutofit/>
          </a:bodyPr>
          <a:lstStyle/>
          <a:p>
            <a:r>
              <a:rPr lang="en-US" sz="2000" b="1" dirty="0" smtClean="0">
                <a:solidFill>
                  <a:srgbClr val="002060"/>
                </a:solidFill>
              </a:rPr>
              <a:t>5 </a:t>
            </a:r>
            <a:r>
              <a:rPr lang="en-US" sz="2000" b="1" dirty="0" err="1" smtClean="0">
                <a:solidFill>
                  <a:srgbClr val="002060"/>
                </a:solidFill>
              </a:rPr>
              <a:t>contd</a:t>
            </a:r>
            <a:r>
              <a:rPr lang="en-US" sz="2000" b="1" dirty="0" smtClean="0">
                <a:solidFill>
                  <a:srgbClr val="002060"/>
                </a:solidFill>
              </a:rPr>
              <a:t>   -  </a:t>
            </a:r>
            <a:r>
              <a:rPr lang="en-US" sz="2000" b="1" dirty="0" err="1" smtClean="0">
                <a:solidFill>
                  <a:srgbClr val="002060"/>
                </a:solidFill>
              </a:rPr>
              <a:t>AndroidManifest.xml</a:t>
            </a:r>
            <a:endParaRPr lang="en-US" sz="2000" b="1" dirty="0" smtClean="0">
              <a:solidFill>
                <a:srgbClr val="002060"/>
              </a:solidFill>
            </a:endParaRPr>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786614" cy="461665"/>
          </a:xfrm>
          <a:prstGeom prst="rect">
            <a:avLst/>
          </a:prstGeom>
          <a:noFill/>
        </p:spPr>
        <p:txBody>
          <a:bodyPr wrap="none" rtlCol="0">
            <a:spAutoFit/>
          </a:bodyPr>
          <a:lstStyle/>
          <a:p>
            <a:r>
              <a:rPr lang="en-US" sz="2400" b="1" dirty="0" smtClean="0"/>
              <a:t>Specify Activity to start with</a:t>
            </a:r>
            <a:endParaRPr lang="en-US" sz="2400" b="1" dirty="0"/>
          </a:p>
        </p:txBody>
      </p:sp>
      <p:sp>
        <p:nvSpPr>
          <p:cNvPr id="17" name="TextBox 16"/>
          <p:cNvSpPr txBox="1"/>
          <p:nvPr/>
        </p:nvSpPr>
        <p:spPr>
          <a:xfrm>
            <a:off x="0" y="1138535"/>
            <a:ext cx="9249007" cy="461665"/>
          </a:xfrm>
          <a:prstGeom prst="rect">
            <a:avLst/>
          </a:prstGeom>
          <a:noFill/>
        </p:spPr>
        <p:txBody>
          <a:bodyPr wrap="none" rtlCol="0">
            <a:spAutoFit/>
          </a:bodyPr>
          <a:lstStyle/>
          <a:p>
            <a:r>
              <a:rPr lang="en-US" sz="2400" b="1" dirty="0" smtClean="0"/>
              <a:t>All Activities that are part of application must be registered in Manifest</a:t>
            </a:r>
            <a:endParaRPr lang="en-US" sz="2400" b="1" dirty="0"/>
          </a:p>
        </p:txBody>
      </p:sp>
    </p:spTree>
    <p:custDataLst>
      <p:tags r:id="rId1"/>
    </p:custDataLst>
    <p:extLst>
      <p:ext uri="{BB962C8B-B14F-4D97-AF65-F5344CB8AC3E}">
        <p14:creationId xmlns:p14="http://schemas.microsoft.com/office/powerpoint/2010/main" val="653396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3724"/>
            <a:ext cx="6163063" cy="427038"/>
          </a:xfrm>
        </p:spPr>
        <p:txBody>
          <a:bodyPr/>
          <a:lstStyle/>
          <a:p>
            <a:r>
              <a:rPr lang="en-US" sz="2000" b="1" smtClean="0">
                <a:solidFill>
                  <a:srgbClr val="002060"/>
                </a:solidFill>
              </a:rPr>
              <a:t>Some other topics covered</a:t>
            </a:r>
            <a:endParaRPr lang="en-US" sz="2000" b="1" dirty="0">
              <a:solidFill>
                <a:srgbClr val="002060"/>
              </a:solidFill>
            </a:endParaRPr>
          </a:p>
        </p:txBody>
      </p:sp>
      <p:sp>
        <p:nvSpPr>
          <p:cNvPr id="3" name="Content Placeholder 2"/>
          <p:cNvSpPr>
            <a:spLocks noGrp="1"/>
          </p:cNvSpPr>
          <p:nvPr>
            <p:ph idx="1"/>
          </p:nvPr>
        </p:nvSpPr>
        <p:spPr>
          <a:xfrm>
            <a:off x="0" y="1265237"/>
            <a:ext cx="9220200" cy="5211763"/>
          </a:xfrm>
        </p:spPr>
        <p:txBody>
          <a:bodyPr>
            <a:normAutofit/>
          </a:bodyPr>
          <a:lstStyle/>
          <a:p>
            <a:pPr lvl="1"/>
            <a:r>
              <a:rPr lang="en-US" smtClean="0"/>
              <a:t>onCreate()  in Activity</a:t>
            </a:r>
          </a:p>
          <a:p>
            <a:pPr lvl="1"/>
            <a:r>
              <a:rPr lang="en-US" smtClean="0"/>
              <a:t>Adding Text and Changing Properties from Code</a:t>
            </a:r>
            <a:endParaRPr lang="en-US" dirty="0" smtClean="0"/>
          </a:p>
          <a:p>
            <a:pPr lvl="1"/>
            <a:r>
              <a:rPr lang="en-US" dirty="0" smtClean="0"/>
              <a:t>Use </a:t>
            </a:r>
            <a:r>
              <a:rPr lang="en-US" smtClean="0"/>
              <a:t>the log to v, d, i, w</a:t>
            </a:r>
            <a:r>
              <a:rPr lang="en-US" dirty="0" smtClean="0"/>
              <a:t>, e</a:t>
            </a:r>
          </a:p>
          <a:p>
            <a:pPr lvl="1">
              <a:buNone/>
            </a:pPr>
            <a:r>
              <a:rPr lang="en-US" smtClean="0"/>
              <a:t>    VERBOSE</a:t>
            </a:r>
            <a:r>
              <a:rPr lang="en-US" dirty="0" smtClean="0"/>
              <a:t>, DEBUG, INFO, WARN, ERROR</a:t>
            </a:r>
          </a:p>
          <a:p>
            <a:pPr lvl="1"/>
            <a:r>
              <a:rPr lang="en-US" dirty="0" smtClean="0"/>
              <a:t>Create a TAG so we </a:t>
            </a:r>
            <a:r>
              <a:rPr lang="en-US" smtClean="0"/>
              <a:t>can filter</a:t>
            </a:r>
          </a:p>
          <a:p>
            <a:pPr lvl="1"/>
            <a:r>
              <a:rPr lang="en-US" smtClean="0"/>
              <a:t>Toast a message</a:t>
            </a:r>
          </a:p>
          <a:p>
            <a:pPr lvl="1"/>
            <a:r>
              <a:rPr lang="en-US" smtClean="0"/>
              <a:t>Debug BreakPoint</a:t>
            </a:r>
          </a:p>
          <a:p>
            <a:pPr lvl="1"/>
            <a:r>
              <a:rPr lang="en-US" smtClean="0"/>
              <a:t>ScreenShot of the APP</a:t>
            </a:r>
          </a:p>
          <a:p>
            <a:pPr lvl="1"/>
            <a:r>
              <a:rPr lang="en-US" smtClean="0"/>
              <a:t>Adding component</a:t>
            </a:r>
          </a:p>
          <a:p>
            <a:pPr lvl="1"/>
            <a:r>
              <a:rPr lang="en-US" smtClean="0"/>
              <a:t>Adding an Event and Setting Properties</a:t>
            </a:r>
            <a:endParaRPr lang="en-US" dirty="0" smtClean="0"/>
          </a:p>
          <a:p>
            <a:pPr lvl="1"/>
            <a:endParaRPr lang="en-US" dirty="0"/>
          </a:p>
        </p:txBody>
      </p:sp>
    </p:spTree>
    <p:extLst>
      <p:ext uri="{BB962C8B-B14F-4D97-AF65-F5344CB8AC3E}">
        <p14:creationId xmlns:p14="http://schemas.microsoft.com/office/powerpoint/2010/main" val="14184682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6163063" cy="427038"/>
          </a:xfrm>
        </p:spPr>
        <p:txBody>
          <a:bodyPr>
            <a:normAutofit/>
          </a:bodyPr>
          <a:lstStyle/>
          <a:p>
            <a:r>
              <a:rPr lang="en-US" sz="2000" b="1" smtClean="0">
                <a:solidFill>
                  <a:srgbClr val="002060"/>
                </a:solidFill>
              </a:rPr>
              <a:t>Understanding the Essence of </a:t>
            </a:r>
            <a:r>
              <a:rPr lang="en-US" sz="2000" b="1" dirty="0" smtClean="0">
                <a:solidFill>
                  <a:srgbClr val="002060"/>
                </a:solidFill>
              </a:rPr>
              <a:t>Lifecycle</a:t>
            </a:r>
            <a:endParaRPr lang="en-US" sz="2000" b="1" dirty="0">
              <a:solidFill>
                <a:srgbClr val="002060"/>
              </a:solidFill>
            </a:endParaRPr>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400" dirty="0" smtClean="0"/>
              <a:t>Necessary to overload callback methods so you app behaves well:</a:t>
            </a:r>
          </a:p>
          <a:p>
            <a:pPr marL="742950" indent="-742950">
              <a:buNone/>
            </a:pPr>
            <a:endParaRPr lang="en-US" sz="2400" dirty="0" smtClean="0"/>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crash if the user receives a phone call or switches to another app while using your app.</a:t>
            </a:r>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consume valuable system resources when the user is not actively using it.</a:t>
            </a:r>
          </a:p>
          <a:p>
            <a:pPr marL="742950" indent="-742950">
              <a:buFont typeface="+mj-lt"/>
              <a:buAutoNum type="arabicPeriod"/>
            </a:pPr>
            <a:r>
              <a:rPr lang="en-US" sz="2400" dirty="0" smtClean="0"/>
              <a:t>App should not </a:t>
            </a:r>
            <a:r>
              <a:rPr lang="en-US" sz="2400" dirty="0"/>
              <a:t>lose the user's progress if they leave your app and return to it at a later time.</a:t>
            </a:r>
          </a:p>
          <a:p>
            <a:pPr marL="742950" indent="-742950">
              <a:buFont typeface="+mj-lt"/>
              <a:buAutoNum type="arabicPeriod"/>
            </a:pPr>
            <a:r>
              <a:rPr lang="en-US" sz="2400" dirty="0" smtClean="0"/>
              <a:t>App should not </a:t>
            </a:r>
            <a:r>
              <a:rPr lang="en-US" sz="24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533400" y="6183868"/>
            <a:ext cx="7331174" cy="369332"/>
          </a:xfrm>
          <a:prstGeom prst="rect">
            <a:avLst/>
          </a:prstGeom>
          <a:noFill/>
        </p:spPr>
        <p:txBody>
          <a:bodyPr wrap="none" rtlCol="0">
            <a:spAutoFit/>
          </a:bodyPr>
          <a:lstStyle/>
          <a:p>
            <a:r>
              <a:rPr lang="en-US" dirty="0"/>
              <a:t>http://developer.android.com/training/basics/activity-lifecycle/starting.html</a:t>
            </a:r>
          </a:p>
        </p:txBody>
      </p:sp>
    </p:spTree>
    <p:extLst>
      <p:ext uri="{BB962C8B-B14F-4D97-AF65-F5344CB8AC3E}">
        <p14:creationId xmlns:p14="http://schemas.microsoft.com/office/powerpoint/2010/main" val="582187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solidFill>
                  <a:srgbClr val="002060"/>
                </a:solidFill>
              </a:rPr>
              <a:t>Understanding Activity Stack</a:t>
            </a:r>
            <a:endParaRPr lang="en-US" b="1" dirty="0">
              <a:solidFill>
                <a:srgbClr val="002060"/>
              </a:solidFill>
            </a:endParaRPr>
          </a:p>
        </p:txBody>
      </p:sp>
    </p:spTree>
    <p:extLst>
      <p:ext uri="{BB962C8B-B14F-4D97-AF65-F5344CB8AC3E}">
        <p14:creationId xmlns:p14="http://schemas.microsoft.com/office/powerpoint/2010/main" val="1874545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13937" y="735160"/>
            <a:ext cx="6163063" cy="427038"/>
          </a:xfrm>
        </p:spPr>
        <p:txBody>
          <a:bodyPr/>
          <a:lstStyle/>
          <a:p>
            <a:r>
              <a:rPr lang="en-US" sz="2000" b="1" dirty="0" smtClean="0">
                <a:solidFill>
                  <a:srgbClr val="002060"/>
                </a:solidFill>
              </a:rPr>
              <a:t>Activity Stack</a:t>
            </a:r>
            <a:endParaRPr lang="en-US" sz="2000" b="1" dirty="0">
              <a:solidFill>
                <a:srgbClr val="002060"/>
              </a:solidFill>
            </a:endParaRPr>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Tree>
    <p:custDataLst>
      <p:tags r:id="rId1"/>
    </p:custDataLst>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8</a:t>
            </a:fld>
            <a:endParaRPr lang="en-US"/>
          </a:p>
        </p:txBody>
      </p:sp>
      <p:sp>
        <p:nvSpPr>
          <p:cNvPr id="5" name="Rectangle 1"/>
          <p:cNvSpPr txBox="1">
            <a:spLocks noChangeArrowheads="1"/>
          </p:cNvSpPr>
          <p:nvPr/>
        </p:nvSpPr>
        <p:spPr bwMode="auto">
          <a:xfrm>
            <a:off x="1"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Lets talk about Android Runtime!!!</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3893"/>
            <a:ext cx="6163063" cy="427038"/>
          </a:xfrm>
        </p:spPr>
        <p:txBody>
          <a:bodyPr/>
          <a:lstStyle/>
          <a:p>
            <a:r>
              <a:rPr lang="en-US" sz="2000" b="1" dirty="0" smtClean="0">
                <a:solidFill>
                  <a:srgbClr val="002060"/>
                </a:solidFill>
              </a:rPr>
              <a:t>Typical Game</a:t>
            </a:r>
            <a:endParaRPr lang="en-US" sz="2000" b="1" dirty="0">
              <a:solidFill>
                <a:srgbClr val="002060"/>
              </a:solidFill>
            </a:endParaRPr>
          </a:p>
        </p:txBody>
      </p:sp>
      <p:sp>
        <p:nvSpPr>
          <p:cNvPr id="5" name="Rounded Rectangle 4"/>
          <p:cNvSpPr/>
          <p:nvPr>
            <p:custDataLst>
              <p:tags r:id="rId3"/>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4"/>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5"/>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6"/>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7"/>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8"/>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9"/>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0"/>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1"/>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2"/>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p14="http://schemas.microsoft.com/office/powerpoint/2010/main" val="16384620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000" b="1" dirty="0" smtClean="0">
                <a:solidFill>
                  <a:srgbClr val="002060"/>
                </a:solidFill>
              </a:rPr>
              <a:t>Starting Activities</a:t>
            </a:r>
            <a:endParaRPr lang="en-US" sz="2000" b="1" dirty="0">
              <a:solidFill>
                <a:srgbClr val="002060"/>
              </a:solidFill>
            </a:endParaRPr>
          </a:p>
        </p:txBody>
      </p:sp>
      <p:sp>
        <p:nvSpPr>
          <p:cNvPr id="3" name="Content Placeholder 2"/>
          <p:cNvSpPr>
            <a:spLocks noGrp="1"/>
          </p:cNvSpPr>
          <p:nvPr>
            <p:ph idx="1"/>
          </p:nvPr>
        </p:nvSpPr>
        <p:spPr/>
        <p:txBody>
          <a:bodyPr>
            <a:normAutofit fontScale="92500" lnSpcReduction="10000"/>
          </a:bodyPr>
          <a:lstStyle/>
          <a:p>
            <a:r>
              <a:rPr lang="en-US" sz="3200" dirty="0" smtClean="0"/>
              <a:t>Android applications don't start with a call to </a:t>
            </a:r>
            <a:r>
              <a:rPr lang="en-US" sz="3200" smtClean="0"/>
              <a:t>main(String[])</a:t>
            </a:r>
          </a:p>
          <a:p>
            <a:endParaRPr lang="en-US" sz="3200" dirty="0" smtClean="0"/>
          </a:p>
          <a:p>
            <a:r>
              <a:rPr lang="en-US" sz="3200" dirty="0" smtClean="0"/>
              <a:t>instead a series of callback methods are </a:t>
            </a:r>
            <a:r>
              <a:rPr lang="en-US" sz="3200" smtClean="0"/>
              <a:t>invoked </a:t>
            </a:r>
          </a:p>
          <a:p>
            <a:endParaRPr lang="en-US" sz="3200" dirty="0" smtClean="0"/>
          </a:p>
          <a:p>
            <a:r>
              <a:rPr lang="en-US" sz="3200" dirty="0" smtClean="0"/>
              <a:t>each corresponds to specific stage of the Activity / </a:t>
            </a:r>
            <a:r>
              <a:rPr lang="en-US" sz="3200" smtClean="0"/>
              <a:t>application lifecycle</a:t>
            </a:r>
          </a:p>
          <a:p>
            <a:endParaRPr lang="en-US" sz="3200" dirty="0" smtClean="0"/>
          </a:p>
          <a:p>
            <a:r>
              <a:rPr lang="en-US" sz="3200" dirty="0" smtClean="0"/>
              <a:t>callback methods also used to tear down Activity / application</a:t>
            </a:r>
            <a:endParaRPr lang="en-US" sz="3200" dirty="0"/>
          </a:p>
        </p:txBody>
      </p:sp>
    </p:spTree>
    <p:extLst>
      <p:ext uri="{BB962C8B-B14F-4D97-AF65-F5344CB8AC3E}">
        <p14:creationId xmlns:p14="http://schemas.microsoft.com/office/powerpoint/2010/main" val="2123016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75580"/>
            <a:ext cx="6163063" cy="427038"/>
          </a:xfrm>
        </p:spPr>
        <p:txBody>
          <a:bodyPr/>
          <a:lstStyle/>
          <a:p>
            <a:r>
              <a:rPr lang="en-US" sz="2000" b="1" dirty="0" smtClean="0">
                <a:solidFill>
                  <a:srgbClr val="002060"/>
                </a:solidFill>
              </a:rPr>
              <a:t>Simplified Lifecycle Diagram</a:t>
            </a:r>
            <a:endParaRPr lang="en-US" sz="2000" b="1" dirty="0">
              <a:solidFill>
                <a:srgbClr val="00206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4876800" y="1905000"/>
            <a:ext cx="1295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24600" y="1295400"/>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Tree>
    <p:extLst>
      <p:ext uri="{BB962C8B-B14F-4D97-AF65-F5344CB8AC3E}">
        <p14:creationId xmlns:p14="http://schemas.microsoft.com/office/powerpoint/2010/main" val="12023762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799"/>
            <a:ext cx="6163063" cy="427038"/>
          </a:xfrm>
        </p:spPr>
        <p:txBody>
          <a:bodyPr/>
          <a:lstStyle/>
          <a:p>
            <a:r>
              <a:rPr lang="en-US" sz="2000" b="1" dirty="0" smtClean="0">
                <a:solidFill>
                  <a:srgbClr val="002060"/>
                </a:solidFill>
              </a:rPr>
              <a:t>Primary States</a:t>
            </a:r>
            <a:endParaRPr lang="en-US" sz="2000" b="1" dirty="0">
              <a:solidFill>
                <a:srgbClr val="002060"/>
              </a:solidFill>
            </a:endParaRPr>
          </a:p>
        </p:txBody>
      </p:sp>
      <p:sp>
        <p:nvSpPr>
          <p:cNvPr id="3" name="Content Placeholder 2"/>
          <p:cNvSpPr>
            <a:spLocks noGrp="1"/>
          </p:cNvSpPr>
          <p:nvPr>
            <p:ph idx="1"/>
          </p:nvPr>
        </p:nvSpPr>
        <p:spPr>
          <a:xfrm>
            <a:off x="457200" y="1112837"/>
            <a:ext cx="8229600" cy="5745163"/>
          </a:xfrm>
        </p:spPr>
        <p:txBody>
          <a:bodyPr>
            <a:normAutofit/>
          </a:bodyPr>
          <a:lstStyle/>
          <a:p>
            <a:r>
              <a:rPr lang="en-US" dirty="0" smtClean="0"/>
              <a:t>Active</a:t>
            </a:r>
          </a:p>
          <a:p>
            <a:pPr lvl="1"/>
            <a:r>
              <a:rPr lang="en-US" dirty="0" smtClean="0"/>
              <a:t>activity is in the foreground and user can interact with it</a:t>
            </a:r>
          </a:p>
          <a:p>
            <a:r>
              <a:rPr lang="en-US" dirty="0" smtClean="0"/>
              <a:t>Paused</a:t>
            </a:r>
          </a:p>
          <a:p>
            <a:pPr lvl="1"/>
            <a:r>
              <a:rPr lang="en-US" dirty="0" smtClean="0"/>
              <a:t>activity partially obscured by another activity and user cannot interact with it (for example when working with a menu or dialog)</a:t>
            </a:r>
          </a:p>
          <a:p>
            <a:r>
              <a:rPr lang="en-US" dirty="0" smtClean="0"/>
              <a:t>Stopped</a:t>
            </a:r>
          </a:p>
          <a:p>
            <a:pPr lvl="1"/>
            <a:r>
              <a:rPr lang="en-US" dirty="0" smtClean="0"/>
              <a:t>activity completely hidden and not visible to user. It is in the background. </a:t>
            </a:r>
          </a:p>
          <a:p>
            <a:pPr lvl="1"/>
            <a:r>
              <a:rPr lang="en-US" dirty="0" smtClean="0"/>
              <a:t>Activity instance and variables are retained but no code is being executed by the activity</a:t>
            </a:r>
          </a:p>
          <a:p>
            <a:r>
              <a:rPr lang="en-US" dirty="0" smtClean="0"/>
              <a:t>Dead, activity terminated (or </a:t>
            </a:r>
            <a:r>
              <a:rPr lang="en-US" smtClean="0"/>
              <a:t>never started)</a:t>
            </a:r>
            <a:endParaRPr lang="en-US" dirty="0" smtClean="0"/>
          </a:p>
          <a:p>
            <a:r>
              <a:rPr lang="en-US" dirty="0" smtClean="0"/>
              <a:t>Two other states, Created and Started, but they are transitory </a:t>
            </a:r>
            <a:r>
              <a:rPr lang="en-US" dirty="0" err="1" smtClean="0"/>
              <a:t>onCreate</a:t>
            </a:r>
            <a:r>
              <a:rPr lang="en-US" dirty="0" smtClean="0"/>
              <a:t> -&gt; </a:t>
            </a:r>
            <a:r>
              <a:rPr lang="en-US" dirty="0" err="1" smtClean="0"/>
              <a:t>onStart</a:t>
            </a:r>
            <a:r>
              <a:rPr lang="en-US" dirty="0" smtClean="0"/>
              <a:t> -&gt; </a:t>
            </a:r>
            <a:r>
              <a:rPr lang="en-US" dirty="0" err="1" smtClean="0"/>
              <a:t>onResume</a:t>
            </a:r>
            <a:endParaRPr lang="en-US" dirty="0"/>
          </a:p>
        </p:txBody>
      </p:sp>
    </p:spTree>
    <p:extLst>
      <p:ext uri="{BB962C8B-B14F-4D97-AF65-F5344CB8AC3E}">
        <p14:creationId xmlns:p14="http://schemas.microsoft.com/office/powerpoint/2010/main" val="1127167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33400"/>
          </a:xfrm>
        </p:spPr>
        <p:txBody>
          <a:bodyPr/>
          <a:lstStyle/>
          <a:p>
            <a:r>
              <a:rPr lang="en-US" sz="2000" b="1" smtClean="0">
                <a:solidFill>
                  <a:srgbClr val="002060"/>
                </a:solidFill>
              </a:rPr>
              <a:t>Application Components List</a:t>
            </a:r>
            <a:endParaRPr lang="en-US" sz="2000" b="1" dirty="0">
              <a:solidFill>
                <a:srgbClr val="002060"/>
              </a:solidFill>
            </a:endParaRPr>
          </a:p>
        </p:txBody>
      </p:sp>
      <p:sp>
        <p:nvSpPr>
          <p:cNvPr id="3" name="Content Placeholder 2"/>
          <p:cNvSpPr>
            <a:spLocks noGrp="1"/>
          </p:cNvSpPr>
          <p:nvPr>
            <p:ph idx="1"/>
          </p:nvPr>
        </p:nvSpPr>
        <p:spPr>
          <a:xfrm>
            <a:off x="457200" y="914400"/>
            <a:ext cx="8229600" cy="5592763"/>
          </a:xfrm>
        </p:spPr>
        <p:txBody>
          <a:bodyPr>
            <a:normAutofit/>
          </a:bodyPr>
          <a:lstStyle/>
          <a:p>
            <a:pPr algn="ctr">
              <a:buNone/>
            </a:pPr>
            <a:r>
              <a:rPr lang="en-US" dirty="0" smtClean="0">
                <a:solidFill>
                  <a:srgbClr val="0070C0"/>
                </a:solidFill>
              </a:rPr>
              <a:t>five </a:t>
            </a:r>
            <a:r>
              <a:rPr lang="en-US" smtClean="0">
                <a:solidFill>
                  <a:srgbClr val="0070C0"/>
                </a:solidFill>
              </a:rPr>
              <a:t>primary components - different purposes</a:t>
            </a:r>
          </a:p>
          <a:p>
            <a:pPr algn="ctr">
              <a:buNone/>
            </a:pPr>
            <a:endParaRPr lang="en-US" dirty="0" smtClean="0">
              <a:solidFill>
                <a:srgbClr val="0070C0"/>
              </a:solidFill>
            </a:endParaRPr>
          </a:p>
          <a:p>
            <a:pPr marL="742950" indent="-742950">
              <a:buFont typeface="+mj-lt"/>
              <a:buAutoNum type="arabicPeriod"/>
            </a:pPr>
            <a:r>
              <a:rPr lang="en-US" dirty="0" smtClean="0"/>
              <a:t>Activity</a:t>
            </a:r>
          </a:p>
          <a:p>
            <a:pPr marL="971550" lvl="1" indent="-514350"/>
            <a:r>
              <a:rPr lang="en-US" dirty="0" smtClean="0"/>
              <a:t>single screen with a user interface, app may have several activities, subclass of Activity</a:t>
            </a:r>
          </a:p>
          <a:p>
            <a:pPr marL="971550" lvl="1" indent="-514350"/>
            <a:r>
              <a:rPr lang="en-US" dirty="0" smtClean="0"/>
              <a:t>Most of early examples will </a:t>
            </a:r>
            <a:r>
              <a:rPr lang="en-US" smtClean="0"/>
              <a:t>be activities</a:t>
            </a:r>
          </a:p>
          <a:p>
            <a:pPr marL="971550" lvl="1" indent="-514350"/>
            <a:endParaRPr lang="en-US" dirty="0" smtClean="0"/>
          </a:p>
          <a:p>
            <a:pPr marL="742950" indent="-742950">
              <a:buFont typeface="+mj-lt"/>
              <a:buAutoNum type="arabicPeriod"/>
            </a:pPr>
            <a:r>
              <a:rPr lang="en-US" dirty="0" smtClean="0"/>
              <a:t>Intents </a:t>
            </a:r>
          </a:p>
          <a:p>
            <a:pPr marL="971550" lvl="1" indent="-514350"/>
            <a:r>
              <a:rPr lang="en-US" dirty="0" smtClean="0"/>
              <a:t>used to pass information </a:t>
            </a:r>
            <a:r>
              <a:rPr lang="en-US" smtClean="0"/>
              <a:t>between applications</a:t>
            </a:r>
          </a:p>
          <a:p>
            <a:pPr marL="971550" lvl="1" indent="-514350"/>
            <a:endParaRPr lang="en-US" dirty="0" smtClean="0"/>
          </a:p>
          <a:p>
            <a:pPr marL="742950" indent="-742950">
              <a:buFont typeface="+mj-lt"/>
              <a:buAutoNum type="arabicPeriod"/>
            </a:pPr>
            <a:r>
              <a:rPr lang="en-US" dirty="0" smtClean="0"/>
              <a:t>Service</a:t>
            </a:r>
          </a:p>
          <a:p>
            <a:pPr marL="971550" lvl="1" indent="-514350"/>
            <a:r>
              <a:rPr lang="en-US" dirty="0"/>
              <a:t>Application component that performs long-running operations in background with no </a:t>
            </a:r>
            <a:r>
              <a:rPr lang="en-US" dirty="0" smtClean="0"/>
              <a:t>UI</a:t>
            </a:r>
          </a:p>
          <a:p>
            <a:pPr marL="971550" lvl="1" indent="-514350"/>
            <a:r>
              <a:rPr lang="en-US" dirty="0" smtClean="0"/>
              <a:t>example, an application that automatically responds to texts when driving</a:t>
            </a:r>
          </a:p>
          <a:p>
            <a:pPr lvl="1"/>
            <a:endParaRPr lang="en-US" dirty="0"/>
          </a:p>
          <a:p>
            <a:pPr lvl="1"/>
            <a:endParaRPr lang="en-US" dirty="0"/>
          </a:p>
        </p:txBody>
      </p:sp>
    </p:spTree>
    <p:extLst>
      <p:ext uri="{BB962C8B-B14F-4D97-AF65-F5344CB8AC3E}">
        <p14:creationId xmlns:p14="http://schemas.microsoft.com/office/powerpoint/2010/main" val="3530566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normAutofit/>
          </a:bodyPr>
          <a:lstStyle/>
          <a:p>
            <a:r>
              <a:rPr lang="en-US" sz="2000" b="1">
                <a:solidFill>
                  <a:srgbClr val="002060"/>
                </a:solidFill>
              </a:rPr>
              <a:t>Application </a:t>
            </a:r>
            <a:r>
              <a:rPr lang="en-US" sz="2000" b="1" smtClean="0">
                <a:solidFill>
                  <a:srgbClr val="002060"/>
                </a:solidFill>
              </a:rPr>
              <a:t>Components List..</a:t>
            </a:r>
            <a:r>
              <a:rPr lang="en-US" sz="2000" b="1" dirty="0" err="1" smtClean="0">
                <a:solidFill>
                  <a:srgbClr val="002060"/>
                </a:solidFill>
              </a:rPr>
              <a:t>contd</a:t>
            </a:r>
            <a:endParaRPr lang="en-US" sz="2000" b="1" dirty="0">
              <a:solidFill>
                <a:srgbClr val="002060"/>
              </a:solidFill>
            </a:endParaRPr>
          </a:p>
        </p:txBody>
      </p:sp>
      <p:sp>
        <p:nvSpPr>
          <p:cNvPr id="3" name="Content Placeholder 2"/>
          <p:cNvSpPr>
            <a:spLocks noGrp="1"/>
          </p:cNvSpPr>
          <p:nvPr>
            <p:ph idx="1"/>
          </p:nvPr>
        </p:nvSpPr>
        <p:spPr/>
        <p:txBody>
          <a:bodyPr>
            <a:normAutofit lnSpcReduction="10000"/>
          </a:bodyPr>
          <a:lstStyle/>
          <a:p>
            <a:pPr marL="742950" indent="-742950">
              <a:buFont typeface="+mj-lt"/>
              <a:buAutoNum type="arabicPeriod" startAt="4"/>
            </a:pPr>
            <a:r>
              <a:rPr lang="en-US" sz="3200" dirty="0" smtClean="0"/>
              <a:t>Content Providers</a:t>
            </a:r>
          </a:p>
          <a:p>
            <a:pPr marL="971550" lvl="1" indent="-514350"/>
            <a:r>
              <a:rPr lang="en-US" sz="2800" dirty="0" smtClean="0"/>
              <a:t>a bridge between applications to share data</a:t>
            </a:r>
          </a:p>
          <a:p>
            <a:pPr marL="971550" lvl="1" indent="-514350"/>
            <a:r>
              <a:rPr lang="en-US" sz="2800" dirty="0" smtClean="0"/>
              <a:t>for example the devices contacts information</a:t>
            </a:r>
          </a:p>
          <a:p>
            <a:pPr marL="971550" lvl="1" indent="-514350"/>
            <a:r>
              <a:rPr lang="en-US" sz="2800" dirty="0" smtClean="0"/>
              <a:t>we tend to use these, but not create </a:t>
            </a:r>
            <a:r>
              <a:rPr lang="en-US" sz="2800" smtClean="0"/>
              <a:t>new ones</a:t>
            </a:r>
          </a:p>
          <a:p>
            <a:pPr marL="971550" lvl="1" indent="-514350"/>
            <a:endParaRPr lang="en-US" sz="2800" dirty="0" smtClean="0"/>
          </a:p>
          <a:p>
            <a:pPr marL="742950" indent="-742950">
              <a:buFont typeface="+mj-lt"/>
              <a:buAutoNum type="arabicPeriod" startAt="5"/>
            </a:pPr>
            <a:r>
              <a:rPr lang="en-US" sz="3200" dirty="0" smtClean="0"/>
              <a:t>Broadcast Receivers</a:t>
            </a:r>
          </a:p>
          <a:p>
            <a:pPr marL="971550" lvl="1" indent="-514350"/>
            <a:r>
              <a:rPr lang="en-US" sz="2800" dirty="0" smtClean="0"/>
              <a:t>component that responds to system wide announcements</a:t>
            </a:r>
          </a:p>
          <a:p>
            <a:pPr marL="971550" lvl="1" indent="-514350"/>
            <a:r>
              <a:rPr lang="en-US" sz="2800" dirty="0" smtClean="0"/>
              <a:t>battery low, screen off, date changed</a:t>
            </a:r>
          </a:p>
          <a:p>
            <a:pPr marL="971550" lvl="1" indent="-514350"/>
            <a:r>
              <a:rPr lang="en-US" sz="2800" dirty="0" smtClean="0"/>
              <a:t>also possible to initiate broadcasts from within an application</a:t>
            </a:r>
          </a:p>
          <a:p>
            <a:pPr marL="742950" indent="-742950">
              <a:buFont typeface="+mj-lt"/>
              <a:buAutoNum type="arabicPeriod" startAt="5"/>
            </a:pPr>
            <a:endParaRPr lang="en-US" sz="3200" dirty="0" smtClean="0"/>
          </a:p>
        </p:txBody>
      </p:sp>
    </p:spTree>
    <p:extLst>
      <p:ext uri="{BB962C8B-B14F-4D97-AF65-F5344CB8AC3E}">
        <p14:creationId xmlns:p14="http://schemas.microsoft.com/office/powerpoint/2010/main" val="286983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74603" y="914400"/>
            <a:ext cx="6163063" cy="427038"/>
          </a:xfrm>
        </p:spPr>
        <p:txBody>
          <a:bodyPr/>
          <a:lstStyle/>
          <a:p>
            <a:r>
              <a:rPr lang="en-US" sz="2000" b="1" dirty="0" smtClean="0">
                <a:solidFill>
                  <a:srgbClr val="002060"/>
                </a:solidFill>
              </a:rPr>
              <a:t>References</a:t>
            </a:r>
            <a:endParaRPr lang="en-US" sz="2000" b="1" dirty="0">
              <a:solidFill>
                <a:srgbClr val="002060"/>
              </a:solidFill>
            </a:endParaRPr>
          </a:p>
        </p:txBody>
      </p:sp>
      <p:sp>
        <p:nvSpPr>
          <p:cNvPr id="3" name="Content Placeholder 2"/>
          <p:cNvSpPr>
            <a:spLocks noGrp="1"/>
          </p:cNvSpPr>
          <p:nvPr>
            <p:ph idx="1"/>
            <p:custDataLst>
              <p:tags r:id="rId3"/>
            </p:custDataLst>
          </p:nvPr>
        </p:nvSpPr>
        <p:spPr>
          <a:solidFill>
            <a:srgbClr val="FFFFFF"/>
          </a:solidFill>
          <a:ln>
            <a:noFill/>
          </a:ln>
        </p:spPr>
        <p:txBody>
          <a:bodyPr>
            <a:normAutofit/>
          </a:bodyPr>
          <a:lstStyle/>
          <a:p>
            <a:r>
              <a:rPr lang="en-US" sz="1600" dirty="0" smtClean="0"/>
              <a:t>Android Dev Guide</a:t>
            </a:r>
            <a:r>
              <a:rPr lang="en-US" sz="1600" dirty="0" smtClean="0">
                <a:hlinkClick r:id="rId6"/>
              </a:rPr>
              <a:t> </a:t>
            </a:r>
            <a:r>
              <a:rPr lang="en-US" sz="1600" dirty="0" smtClean="0">
                <a:ln>
                  <a:solidFill>
                    <a:srgbClr val="002060"/>
                  </a:solidFill>
                </a:ln>
                <a:hlinkClick r:id="rId6"/>
              </a:rPr>
              <a:t>http://developer.android.com/guide/topics/fundamentals.html</a:t>
            </a:r>
            <a:endParaRPr lang="en-US" sz="1600" dirty="0" smtClean="0">
              <a:ln>
                <a:solidFill>
                  <a:srgbClr val="002060"/>
                </a:solidFill>
              </a:ln>
            </a:endParaRPr>
          </a:p>
          <a:p>
            <a:endParaRPr lang="en-US" sz="1600" dirty="0" smtClean="0"/>
          </a:p>
          <a:p>
            <a:endParaRPr lang="en-US" sz="1600" dirty="0" smtClean="0">
              <a:ln>
                <a:solidFill>
                  <a:srgbClr val="FF0000"/>
                </a:solidFill>
              </a:ln>
            </a:endParaRPr>
          </a:p>
          <a:p>
            <a:r>
              <a:rPr lang="en-US" sz="1600" dirty="0" smtClean="0">
                <a:ln>
                  <a:solidFill>
                    <a:srgbClr val="002060"/>
                  </a:solidFill>
                </a:ln>
                <a:hlinkClick r:id="rId7"/>
              </a:rPr>
              <a:t>http</a:t>
            </a:r>
            <a:r>
              <a:rPr lang="en-US" sz="1600" dirty="0">
                <a:ln>
                  <a:solidFill>
                    <a:srgbClr val="002060"/>
                  </a:solidFill>
                </a:ln>
                <a:hlinkClick r:id="rId7"/>
              </a:rPr>
              <a:t>://developer.android.com/guide/topics/fundamentals/activities.html</a:t>
            </a:r>
            <a:endParaRPr lang="en-US" sz="1600" dirty="0" smtClean="0">
              <a:ln>
                <a:solidFill>
                  <a:srgbClr val="002060"/>
                </a:solidFill>
              </a:ln>
            </a:endParaRPr>
          </a:p>
          <a:p>
            <a:endParaRPr lang="en-US" dirty="0">
              <a:ln>
                <a:solidFill>
                  <a:srgbClr val="FF0000"/>
                </a:solidFill>
              </a:ln>
            </a:endParaRPr>
          </a:p>
        </p:txBody>
      </p:sp>
    </p:spTree>
    <p:custDataLst>
      <p:tags r:id="rId1"/>
    </p:custDataLst>
    <p:extLst>
      <p:ext uri="{BB962C8B-B14F-4D97-AF65-F5344CB8AC3E}">
        <p14:creationId xmlns:p14="http://schemas.microsoft.com/office/powerpoint/2010/main" val="1437046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7549632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400" dirty="0" smtClean="0"/>
              <a:t>Standard mechanism / interface to allow code in one process (app, content resolver) to access data from another process (app, content provider)</a:t>
            </a:r>
          </a:p>
          <a:p>
            <a:pPr lvl="1"/>
            <a:r>
              <a:rPr lang="en-US" sz="2400" dirty="0" smtClean="0"/>
              <a:t>example, app to remind you to call certain people</a:t>
            </a:r>
          </a:p>
          <a:p>
            <a:pPr lvl="1"/>
            <a:r>
              <a:rPr lang="en-US" sz="2400" dirty="0" smtClean="0"/>
              <a:t>content resolver accesses call log to check last contact</a:t>
            </a:r>
          </a:p>
          <a:p>
            <a:r>
              <a:rPr lang="en-US" sz="2400" dirty="0"/>
              <a:t>m</a:t>
            </a:r>
            <a:r>
              <a:rPr lang="en-US" sz="2400" dirty="0" smtClean="0"/>
              <a:t>anage access to a structured set of data</a:t>
            </a:r>
          </a:p>
          <a:p>
            <a:r>
              <a:rPr lang="en-US" sz="2400" dirty="0" smtClean="0"/>
              <a:t>encapsulate the data and provide mechanisms for defining data security</a:t>
            </a:r>
          </a:p>
          <a:p>
            <a:endParaRPr lang="en-US" dirty="0"/>
          </a:p>
        </p:txBody>
      </p:sp>
    </p:spTree>
    <p:extLst>
      <p:ext uri="{BB962C8B-B14F-4D97-AF65-F5344CB8AC3E}">
        <p14:creationId xmlns:p14="http://schemas.microsoft.com/office/powerpoint/2010/main" val="2041984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994"/>
            <a:ext cx="6163063" cy="427038"/>
          </a:xfrm>
        </p:spPr>
        <p:txBody>
          <a:bodyPr>
            <a:noAutofit/>
          </a:bodyPr>
          <a:lstStyle/>
          <a:p>
            <a:r>
              <a:rPr lang="en-US" sz="2400" b="1" dirty="0" smtClean="0">
                <a:solidFill>
                  <a:srgbClr val="002060"/>
                </a:solidFill>
              </a:rPr>
              <a:t>Content Provider - Content Resolver</a:t>
            </a:r>
            <a:endParaRPr lang="en-US" sz="2400" b="1" dirty="0">
              <a:solidFill>
                <a:srgbClr val="002060"/>
              </a:solidFill>
            </a:endParaRPr>
          </a:p>
        </p:txBody>
      </p:sp>
      <p:sp>
        <p:nvSpPr>
          <p:cNvPr id="6" name="Oval 5"/>
          <p:cNvSpPr/>
          <p:nvPr/>
        </p:nvSpPr>
        <p:spPr>
          <a:xfrm>
            <a:off x="76200" y="1219200"/>
            <a:ext cx="3657600" cy="19812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4800" y="1853625"/>
            <a:ext cx="3304944" cy="584775"/>
          </a:xfrm>
          <a:prstGeom prst="rect">
            <a:avLst/>
          </a:prstGeom>
          <a:noFill/>
        </p:spPr>
        <p:txBody>
          <a:bodyPr wrap="none" rtlCol="0">
            <a:spAutoFit/>
          </a:bodyPr>
          <a:lstStyle/>
          <a:p>
            <a:r>
              <a:rPr lang="en-US" sz="3200" dirty="0" smtClean="0"/>
              <a:t>Calendar App Data</a:t>
            </a:r>
            <a:endParaRPr lang="en-US" sz="3200" dirty="0"/>
          </a:p>
        </p:txBody>
      </p:sp>
      <p:sp>
        <p:nvSpPr>
          <p:cNvPr id="10" name="Oval 9"/>
          <p:cNvSpPr/>
          <p:nvPr/>
        </p:nvSpPr>
        <p:spPr>
          <a:xfrm>
            <a:off x="-33130" y="4495800"/>
            <a:ext cx="3657600" cy="19812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47870" y="5163234"/>
            <a:ext cx="2598468" cy="646331"/>
          </a:xfrm>
          <a:prstGeom prst="rect">
            <a:avLst/>
          </a:prstGeom>
          <a:noFill/>
        </p:spPr>
        <p:txBody>
          <a:bodyPr wrap="none" rtlCol="0">
            <a:spAutoFit/>
          </a:bodyPr>
          <a:lstStyle/>
          <a:p>
            <a:r>
              <a:rPr lang="en-US" sz="3600" dirty="0" smtClean="0"/>
              <a:t>Call Log Data</a:t>
            </a:r>
            <a:endParaRPr lang="en-US" sz="3600" dirty="0"/>
          </a:p>
        </p:txBody>
      </p:sp>
      <p:sp>
        <p:nvSpPr>
          <p:cNvPr id="12" name="Oval 11"/>
          <p:cNvSpPr/>
          <p:nvPr/>
        </p:nvSpPr>
        <p:spPr>
          <a:xfrm>
            <a:off x="6924261" y="3086856"/>
            <a:ext cx="2209800" cy="1008965"/>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162833" y="3298950"/>
            <a:ext cx="1692899" cy="584775"/>
          </a:xfrm>
          <a:prstGeom prst="rect">
            <a:avLst/>
          </a:prstGeom>
          <a:noFill/>
        </p:spPr>
        <p:txBody>
          <a:bodyPr wrap="none" rtlCol="0">
            <a:spAutoFit/>
          </a:bodyPr>
          <a:lstStyle/>
          <a:p>
            <a:r>
              <a:rPr lang="en-US" sz="3200" dirty="0" smtClean="0"/>
              <a:t>Your App</a:t>
            </a:r>
            <a:endParaRPr lang="en-US" sz="3200" dirty="0"/>
          </a:p>
        </p:txBody>
      </p:sp>
      <p:sp>
        <p:nvSpPr>
          <p:cNvPr id="14" name="Rectangle 13"/>
          <p:cNvSpPr/>
          <p:nvPr/>
        </p:nvSpPr>
        <p:spPr>
          <a:xfrm rot="969943">
            <a:off x="3756708" y="2058330"/>
            <a:ext cx="138615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929236">
            <a:off x="3805043" y="2136506"/>
            <a:ext cx="1239570" cy="830997"/>
          </a:xfrm>
          <a:prstGeom prst="rect">
            <a:avLst/>
          </a:prstGeom>
          <a:noFill/>
        </p:spPr>
        <p:txBody>
          <a:bodyPr wrap="none" rtlCol="0">
            <a:spAutoFit/>
          </a:bodyPr>
          <a:lstStyle/>
          <a:p>
            <a:r>
              <a:rPr lang="en-US" sz="2400" dirty="0" smtClean="0"/>
              <a:t>Content</a:t>
            </a:r>
            <a:br>
              <a:rPr lang="en-US" sz="2400" dirty="0" smtClean="0"/>
            </a:br>
            <a:r>
              <a:rPr lang="en-US" sz="2400" dirty="0" smtClean="0"/>
              <a:t>Provider</a:t>
            </a:r>
            <a:endParaRPr lang="en-US" sz="2400" dirty="0"/>
          </a:p>
        </p:txBody>
      </p:sp>
      <p:sp>
        <p:nvSpPr>
          <p:cNvPr id="16" name="Rectangle 15"/>
          <p:cNvSpPr/>
          <p:nvPr/>
        </p:nvSpPr>
        <p:spPr>
          <a:xfrm rot="20678633">
            <a:off x="3561336" y="4673121"/>
            <a:ext cx="1334184"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rot="20637926">
            <a:off x="3608643" y="4758532"/>
            <a:ext cx="1239570" cy="830997"/>
          </a:xfrm>
          <a:prstGeom prst="rect">
            <a:avLst/>
          </a:prstGeom>
          <a:noFill/>
        </p:spPr>
        <p:txBody>
          <a:bodyPr wrap="none" rtlCol="0">
            <a:spAutoFit/>
          </a:bodyPr>
          <a:lstStyle/>
          <a:p>
            <a:r>
              <a:rPr lang="en-US" sz="2400" dirty="0" smtClean="0"/>
              <a:t>Content</a:t>
            </a:r>
            <a:br>
              <a:rPr lang="en-US" sz="2400" dirty="0" smtClean="0"/>
            </a:br>
            <a:r>
              <a:rPr lang="en-US" sz="2400" dirty="0" smtClean="0"/>
              <a:t>Provider</a:t>
            </a:r>
            <a:endParaRPr lang="en-US" sz="2400" dirty="0"/>
          </a:p>
        </p:txBody>
      </p:sp>
      <p:sp>
        <p:nvSpPr>
          <p:cNvPr id="18" name="Rectangle 17"/>
          <p:cNvSpPr/>
          <p:nvPr/>
        </p:nvSpPr>
        <p:spPr>
          <a:xfrm rot="969943">
            <a:off x="5084197" y="2571182"/>
            <a:ext cx="191293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929236">
            <a:off x="5316504" y="2551329"/>
            <a:ext cx="1425198" cy="954107"/>
          </a:xfrm>
          <a:prstGeom prst="rect">
            <a:avLst/>
          </a:prstGeom>
          <a:noFill/>
        </p:spPr>
        <p:txBody>
          <a:bodyPr wrap="none" rtlCol="0">
            <a:spAutoFit/>
          </a:bodyPr>
          <a:lstStyle/>
          <a:p>
            <a:r>
              <a:rPr lang="en-US" sz="2800" dirty="0" smtClean="0"/>
              <a:t>Content</a:t>
            </a:r>
            <a:br>
              <a:rPr lang="en-US" sz="2800" dirty="0" smtClean="0"/>
            </a:br>
            <a:r>
              <a:rPr lang="en-US" sz="2800" dirty="0" smtClean="0"/>
              <a:t>Resolver</a:t>
            </a:r>
            <a:endParaRPr lang="en-US" sz="2800" dirty="0"/>
          </a:p>
        </p:txBody>
      </p:sp>
      <p:sp>
        <p:nvSpPr>
          <p:cNvPr id="20" name="Rectangle 19"/>
          <p:cNvSpPr/>
          <p:nvPr/>
        </p:nvSpPr>
        <p:spPr>
          <a:xfrm rot="20256079">
            <a:off x="4818106" y="4109148"/>
            <a:ext cx="2421994"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20215372">
            <a:off x="5297382" y="4068592"/>
            <a:ext cx="1717725" cy="830997"/>
          </a:xfrm>
          <a:prstGeom prst="rect">
            <a:avLst/>
          </a:prstGeom>
          <a:noFill/>
        </p:spPr>
        <p:txBody>
          <a:bodyPr wrap="square" rtlCol="0">
            <a:spAutoFit/>
          </a:bodyPr>
          <a:lstStyle/>
          <a:p>
            <a:r>
              <a:rPr lang="en-US" sz="2400" dirty="0" smtClean="0"/>
              <a:t>Content</a:t>
            </a:r>
            <a:br>
              <a:rPr lang="en-US" sz="2400" dirty="0" smtClean="0"/>
            </a:br>
            <a:r>
              <a:rPr lang="en-US" sz="2400" dirty="0" smtClean="0"/>
              <a:t>Resolver</a:t>
            </a:r>
            <a:endParaRPr lang="en-US" sz="2400" dirty="0"/>
          </a:p>
        </p:txBody>
      </p:sp>
      <p:cxnSp>
        <p:nvCxnSpPr>
          <p:cNvPr id="23" name="Straight Arrow Connector 22"/>
          <p:cNvCxnSpPr/>
          <p:nvPr/>
        </p:nvCxnSpPr>
        <p:spPr>
          <a:xfrm>
            <a:off x="3733800" y="3028382"/>
            <a:ext cx="2667000" cy="705419"/>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09744" y="4574089"/>
            <a:ext cx="4174053" cy="1507015"/>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038597">
            <a:off x="4177461" y="3236060"/>
            <a:ext cx="924484" cy="584775"/>
          </a:xfrm>
          <a:prstGeom prst="rect">
            <a:avLst/>
          </a:prstGeom>
          <a:noFill/>
        </p:spPr>
        <p:txBody>
          <a:bodyPr wrap="none" rtlCol="0">
            <a:spAutoFit/>
          </a:bodyPr>
          <a:lstStyle/>
          <a:p>
            <a:r>
              <a:rPr lang="en-US" sz="3200" dirty="0" smtClean="0"/>
              <a:t>data</a:t>
            </a:r>
            <a:endParaRPr lang="en-US" dirty="0"/>
          </a:p>
        </p:txBody>
      </p:sp>
      <p:sp>
        <p:nvSpPr>
          <p:cNvPr id="29" name="TextBox 28"/>
          <p:cNvSpPr txBox="1"/>
          <p:nvPr/>
        </p:nvSpPr>
        <p:spPr>
          <a:xfrm rot="20372928">
            <a:off x="4946282" y="5466161"/>
            <a:ext cx="924484" cy="584775"/>
          </a:xfrm>
          <a:prstGeom prst="rect">
            <a:avLst/>
          </a:prstGeom>
          <a:noFill/>
        </p:spPr>
        <p:txBody>
          <a:bodyPr wrap="none" rtlCol="0">
            <a:spAutoFit/>
          </a:bodyPr>
          <a:lstStyle/>
          <a:p>
            <a:r>
              <a:rPr lang="en-US" sz="3200" dirty="0" smtClean="0"/>
              <a:t>data</a:t>
            </a:r>
            <a:endParaRPr lang="en-US" sz="3200" dirty="0"/>
          </a:p>
        </p:txBody>
      </p:sp>
    </p:spTree>
    <p:extLst>
      <p:ext uri="{BB962C8B-B14F-4D97-AF65-F5344CB8AC3E}">
        <p14:creationId xmlns:p14="http://schemas.microsoft.com/office/powerpoint/2010/main" val="157448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Runtime – </a:t>
            </a:r>
            <a:r>
              <a:rPr lang="en-US" altLang="en-US" sz="2800" b="1" dirty="0" err="1" smtClean="0">
                <a:solidFill>
                  <a:srgbClr val="002060"/>
                </a:solidFill>
                <a:effectLst>
                  <a:outerShdw blurRad="38100" dist="38100" dir="2700000" algn="tl">
                    <a:srgbClr val="C0C0C0"/>
                  </a:outerShdw>
                </a:effectLst>
              </a:rPr>
              <a:t>Dalvik</a:t>
            </a:r>
            <a:r>
              <a:rPr lang="en-US" altLang="en-US" sz="2800" b="1" dirty="0" smtClean="0">
                <a:solidFill>
                  <a:srgbClr val="002060"/>
                </a:solidFill>
                <a:effectLst>
                  <a:outerShdw blurRad="38100" dist="38100" dir="2700000" algn="tl">
                    <a:srgbClr val="C0C0C0"/>
                  </a:outerShdw>
                </a:effectLst>
              </a:rPr>
              <a:t> VM</a:t>
            </a:r>
            <a:endParaRPr lang="en-US" altLang="en-US" sz="2800" b="1" dirty="0">
              <a:solidFill>
                <a:srgbClr val="002060"/>
              </a:solidFill>
              <a:effectLst>
                <a:outerShdw blurRad="38100" dist="38100" dir="2700000" algn="tl">
                  <a:srgbClr val="C0C0C0"/>
                </a:outerShdw>
              </a:effectLst>
            </a:endParaRPr>
          </a:p>
        </p:txBody>
      </p:sp>
      <p:sp>
        <p:nvSpPr>
          <p:cNvPr id="10" name="Content Placeholder 2"/>
          <p:cNvSpPr>
            <a:spLocks noGrp="1"/>
          </p:cNvSpPr>
          <p:nvPr>
            <p:ph idx="1"/>
            <p:custDataLst>
              <p:tags r:id="rId1"/>
            </p:custDataLst>
          </p:nvPr>
        </p:nvSpPr>
        <p:spPr>
          <a:xfrm>
            <a:off x="249508" y="1600200"/>
            <a:ext cx="8437292" cy="4525963"/>
          </a:xfrm>
        </p:spPr>
        <p:txBody>
          <a:bodyPr>
            <a:normAutofit/>
          </a:bodyPr>
          <a:lstStyle/>
          <a:p>
            <a:r>
              <a:rPr lang="en-US" sz="3000" dirty="0" smtClean="0"/>
              <a:t>Subset of Java developed by Google</a:t>
            </a:r>
          </a:p>
          <a:p>
            <a:r>
              <a:rPr lang="en-US" sz="3000" dirty="0" smtClean="0"/>
              <a:t>Optimized for mobile devices (better memory management, battery utilization, etc.)</a:t>
            </a:r>
          </a:p>
          <a:p>
            <a:r>
              <a:rPr lang="en-US" sz="3000" dirty="0" err="1" smtClean="0"/>
              <a:t>Dalvik</a:t>
            </a:r>
            <a:r>
              <a:rPr lang="en-US" sz="3000" dirty="0" smtClean="0"/>
              <a:t> runs .</a:t>
            </a:r>
            <a:r>
              <a:rPr lang="en-US" sz="3000" dirty="0" err="1" smtClean="0"/>
              <a:t>dex</a:t>
            </a:r>
            <a:r>
              <a:rPr lang="en-US" sz="3000" dirty="0" smtClean="0"/>
              <a:t> files that are compiled from .class files</a:t>
            </a:r>
          </a:p>
          <a:p>
            <a:r>
              <a:rPr lang="en-US" sz="3000" dirty="0" smtClean="0"/>
              <a:t>Introduces new libraries</a:t>
            </a:r>
          </a:p>
          <a:p>
            <a:r>
              <a:rPr lang="en-US" sz="3000" dirty="0" smtClean="0"/>
              <a:t>Does not support some Java libraries like AWT, Swing</a:t>
            </a:r>
          </a:p>
          <a:p>
            <a:pPr marL="79762" indent="0">
              <a:buNone/>
            </a:pPr>
            <a:r>
              <a:rPr lang="en-US" sz="3000" dirty="0">
                <a:ln>
                  <a:solidFill>
                    <a:schemeClr val="accent6">
                      <a:shade val="50000"/>
                    </a:schemeClr>
                  </a:solidFill>
                </a:ln>
                <a:hlinkClick r:id="rId3"/>
              </a:rPr>
              <a:t>http://developer.android.com/reference/packages.html</a:t>
            </a:r>
            <a:endParaRPr lang="en-US" sz="3000" dirty="0" smtClean="0">
              <a:ln>
                <a:solidFill>
                  <a:schemeClr val="accent6">
                    <a:shade val="50000"/>
                  </a:schemeClr>
                </a:solidFill>
              </a:ln>
            </a:endParaRPr>
          </a:p>
          <a:p>
            <a:pPr lvl="1"/>
            <a:endParaRPr lang="en-US" sz="2800" dirty="0" smtClean="0"/>
          </a:p>
          <a:p>
            <a:endParaRPr lang="en-US" sz="3200" dirty="0"/>
          </a:p>
        </p:txBody>
      </p:sp>
    </p:spTree>
    <p:extLst>
      <p:ext uri="{BB962C8B-B14F-4D97-AF65-F5344CB8AC3E}">
        <p14:creationId xmlns:p14="http://schemas.microsoft.com/office/powerpoint/2010/main" val="9280568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28600" y="1112837"/>
            <a:ext cx="8458200" cy="5592763"/>
          </a:xfrm>
        </p:spPr>
        <p:txBody>
          <a:bodyPr>
            <a:normAutofit/>
          </a:bodyPr>
          <a:lstStyle/>
          <a:p>
            <a:r>
              <a:rPr lang="en-US" sz="2400" dirty="0" smtClean="0"/>
              <a:t>Many of the built in applications have content providers to allow other apps to access data</a:t>
            </a:r>
          </a:p>
          <a:p>
            <a:r>
              <a:rPr lang="en-US" sz="2400" dirty="0" smtClean="0"/>
              <a:t>Examples of built in content providers</a:t>
            </a:r>
            <a:endParaRPr lang="en-US" sz="2400" dirty="0"/>
          </a:p>
          <a:p>
            <a:pPr lvl="1"/>
            <a:r>
              <a:rPr lang="en-US" sz="2400" dirty="0" err="1" smtClean="0"/>
              <a:t>AlarmClock</a:t>
            </a:r>
            <a:endParaRPr lang="en-US" sz="2400" dirty="0" smtClean="0"/>
          </a:p>
          <a:p>
            <a:pPr lvl="1"/>
            <a:r>
              <a:rPr lang="en-US" sz="2400" dirty="0" err="1" smtClean="0"/>
              <a:t>CalendarContract</a:t>
            </a:r>
            <a:r>
              <a:rPr lang="en-US" sz="2400" dirty="0" smtClean="0"/>
              <a:t> (API level 14)</a:t>
            </a:r>
          </a:p>
          <a:p>
            <a:pPr lvl="1"/>
            <a:r>
              <a:rPr lang="en-US" sz="2400" dirty="0" err="1" smtClean="0"/>
              <a:t>CallLog</a:t>
            </a:r>
            <a:r>
              <a:rPr lang="en-US" sz="2400" dirty="0" smtClean="0"/>
              <a:t> (sent and received calls)</a:t>
            </a:r>
          </a:p>
          <a:p>
            <a:pPr lvl="1"/>
            <a:r>
              <a:rPr lang="en-US" sz="2400" dirty="0" err="1" smtClean="0"/>
              <a:t>ContactsContract</a:t>
            </a:r>
            <a:endParaRPr lang="en-US" sz="2400" dirty="0" smtClean="0"/>
          </a:p>
          <a:p>
            <a:pPr lvl="1"/>
            <a:r>
              <a:rPr lang="en-US" sz="2400" dirty="0" err="1" smtClean="0"/>
              <a:t>MediaStore</a:t>
            </a:r>
            <a:r>
              <a:rPr lang="en-US" sz="2400" dirty="0" smtClean="0"/>
              <a:t> (audio / visual data)</a:t>
            </a:r>
          </a:p>
          <a:p>
            <a:pPr lvl="1"/>
            <a:r>
              <a:rPr lang="en-US" sz="2400" dirty="0" err="1" smtClean="0"/>
              <a:t>UserDictionary</a:t>
            </a:r>
            <a:endParaRPr lang="en-US" sz="2400" dirty="0" smtClean="0"/>
          </a:p>
          <a:p>
            <a:pPr lvl="1"/>
            <a:r>
              <a:rPr lang="en-US" sz="2400" dirty="0" err="1" smtClean="0"/>
              <a:t>VoicemailContract</a:t>
            </a:r>
            <a:endParaRPr lang="en-US" sz="2400" dirty="0" smtClean="0"/>
          </a:p>
          <a:p>
            <a:pPr lvl="1"/>
            <a:r>
              <a:rPr lang="en-US" sz="2400" dirty="0" smtClean="0"/>
              <a:t>many, many more</a:t>
            </a:r>
          </a:p>
          <a:p>
            <a:r>
              <a:rPr lang="en-US" sz="2400" dirty="0">
                <a:ln>
                  <a:solidFill>
                    <a:srgbClr val="002060"/>
                  </a:solidFill>
                </a:ln>
                <a:hlinkClick r:id="rId3"/>
              </a:rPr>
              <a:t>http://developer.android.com/reference/android/provider/package-summary.html</a:t>
            </a:r>
            <a:endParaRPr lang="en-US" sz="2400" dirty="0" smtClean="0">
              <a:ln>
                <a:solidFill>
                  <a:srgbClr val="002060"/>
                </a:solidFill>
              </a:ln>
            </a:endParaRPr>
          </a:p>
        </p:txBody>
      </p:sp>
    </p:spTree>
    <p:extLst>
      <p:ext uri="{BB962C8B-B14F-4D97-AF65-F5344CB8AC3E}">
        <p14:creationId xmlns:p14="http://schemas.microsoft.com/office/powerpoint/2010/main" val="10556400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61903" y="1143000"/>
            <a:ext cx="8553527" cy="4491038"/>
          </a:xfrm>
        </p:spPr>
        <p:txBody>
          <a:bodyPr/>
          <a:lstStyle/>
          <a:p>
            <a:r>
              <a:rPr lang="en-US" sz="2400" dirty="0" smtClean="0"/>
              <a:t>Provide access to a central data repository</a:t>
            </a:r>
          </a:p>
          <a:p>
            <a:pPr lvl="1"/>
            <a:r>
              <a:rPr lang="en-US" sz="2400" dirty="0" smtClean="0"/>
              <a:t>ability to read and write to centralized data</a:t>
            </a:r>
          </a:p>
          <a:p>
            <a:r>
              <a:rPr lang="en-US" sz="2400" dirty="0" smtClean="0"/>
              <a:t>data presented by Content Provider in the form of a table</a:t>
            </a:r>
          </a:p>
          <a:p>
            <a:pPr lvl="1"/>
            <a:r>
              <a:rPr lang="en-US" sz="2400" dirty="0" smtClean="0"/>
              <a:t>like table from relational database</a:t>
            </a:r>
          </a:p>
          <a:p>
            <a:r>
              <a:rPr lang="en-US" sz="2400" dirty="0" smtClean="0"/>
              <a:t>Each row in data table one "piece" of data in repository</a:t>
            </a:r>
            <a:endParaRPr lang="en-US" sz="2400" dirty="0"/>
          </a:p>
        </p:txBody>
      </p:sp>
    </p:spTree>
    <p:extLst>
      <p:ext uri="{BB962C8B-B14F-4D97-AF65-F5344CB8AC3E}">
        <p14:creationId xmlns:p14="http://schemas.microsoft.com/office/powerpoint/2010/main" val="7485157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628649"/>
            <a:ext cx="6163063" cy="427038"/>
          </a:xfrm>
        </p:spPr>
        <p:txBody>
          <a:bodyPr/>
          <a:lstStyle/>
          <a:p>
            <a:r>
              <a:rPr lang="en-US" sz="2400" b="1" dirty="0" smtClean="0">
                <a:solidFill>
                  <a:srgbClr val="002060"/>
                </a:solidFill>
              </a:rPr>
              <a:t>Accessing Data</a:t>
            </a:r>
            <a:endParaRPr lang="en-US" sz="2400" b="1" dirty="0">
              <a:solidFill>
                <a:srgbClr val="002060"/>
              </a:solidFill>
            </a:endParaRPr>
          </a:p>
        </p:txBody>
      </p:sp>
      <p:sp>
        <p:nvSpPr>
          <p:cNvPr id="3" name="Content Placeholder 2"/>
          <p:cNvSpPr>
            <a:spLocks noGrp="1"/>
          </p:cNvSpPr>
          <p:nvPr>
            <p:ph idx="1"/>
          </p:nvPr>
        </p:nvSpPr>
        <p:spPr>
          <a:xfrm>
            <a:off x="304800" y="1112837"/>
            <a:ext cx="8686800" cy="5211763"/>
          </a:xfrm>
        </p:spPr>
        <p:txBody>
          <a:bodyPr>
            <a:normAutofit/>
          </a:bodyPr>
          <a:lstStyle/>
          <a:p>
            <a:r>
              <a:rPr lang="en-US" sz="2400" dirty="0" smtClean="0"/>
              <a:t>Use a </a:t>
            </a:r>
            <a:r>
              <a:rPr lang="en-US" sz="2400" dirty="0" err="1" smtClean="0"/>
              <a:t>ContentResolver</a:t>
            </a:r>
            <a:r>
              <a:rPr lang="en-US" sz="2400" dirty="0" smtClean="0"/>
              <a:t> client object in your app</a:t>
            </a:r>
          </a:p>
          <a:p>
            <a:r>
              <a:rPr lang="en-US" sz="2400" dirty="0" err="1" smtClean="0"/>
              <a:t>ContentResolver</a:t>
            </a:r>
            <a:r>
              <a:rPr lang="en-US" sz="2400" dirty="0" smtClean="0"/>
              <a:t> communicates with </a:t>
            </a:r>
            <a:r>
              <a:rPr lang="en-US" sz="2400" dirty="0" err="1" smtClean="0"/>
              <a:t>ContentProvider</a:t>
            </a:r>
            <a:endParaRPr lang="en-US" sz="2400" dirty="0" smtClean="0"/>
          </a:p>
          <a:p>
            <a:pPr lvl="1"/>
            <a:r>
              <a:rPr lang="en-US" sz="2400" dirty="0" smtClean="0"/>
              <a:t>provides "CRUD" functionality, </a:t>
            </a:r>
            <a:r>
              <a:rPr lang="en-US" sz="2400" b="1" dirty="0" smtClean="0"/>
              <a:t>C</a:t>
            </a:r>
            <a:r>
              <a:rPr lang="en-US" sz="2400" dirty="0" smtClean="0"/>
              <a:t>reate, </a:t>
            </a:r>
            <a:r>
              <a:rPr lang="en-US" sz="2400" b="1" dirty="0" smtClean="0"/>
              <a:t>R</a:t>
            </a:r>
            <a:r>
              <a:rPr lang="en-US" sz="2400" dirty="0" smtClean="0"/>
              <a:t>etrieve, </a:t>
            </a:r>
            <a:r>
              <a:rPr lang="en-US" sz="2400" b="1" dirty="0" smtClean="0"/>
              <a:t>U</a:t>
            </a:r>
            <a:r>
              <a:rPr lang="en-US" sz="2400" dirty="0" smtClean="0"/>
              <a:t>pdate, </a:t>
            </a:r>
            <a:r>
              <a:rPr lang="en-US" sz="2400" b="1" dirty="0" smtClean="0"/>
              <a:t>D</a:t>
            </a:r>
            <a:r>
              <a:rPr lang="en-US" sz="2400" dirty="0" smtClean="0"/>
              <a:t>elete</a:t>
            </a:r>
          </a:p>
          <a:p>
            <a:r>
              <a:rPr lang="en-US" sz="2400" dirty="0" smtClean="0"/>
              <a:t>matching methods in Content Resolver / Content Provider</a:t>
            </a:r>
          </a:p>
          <a:p>
            <a:r>
              <a:rPr lang="en-US" sz="2400" dirty="0" smtClean="0"/>
              <a:t>example: query() method</a:t>
            </a:r>
          </a:p>
          <a:p>
            <a:r>
              <a:rPr lang="en-US" sz="2400" dirty="0" smtClean="0"/>
              <a:t>Create a cursor via content resolver to move through rows of table</a:t>
            </a:r>
          </a:p>
          <a:p>
            <a:endParaRPr lang="en-US" sz="2400" dirty="0"/>
          </a:p>
        </p:txBody>
      </p:sp>
    </p:spTree>
    <p:extLst>
      <p:ext uri="{BB962C8B-B14F-4D97-AF65-F5344CB8AC3E}">
        <p14:creationId xmlns:p14="http://schemas.microsoft.com/office/powerpoint/2010/main" val="4604679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13" y="582611"/>
            <a:ext cx="6163063" cy="427038"/>
          </a:xfrm>
        </p:spPr>
        <p:txBody>
          <a:bodyPr/>
          <a:lstStyle/>
          <a:p>
            <a:r>
              <a:rPr lang="en-US" sz="2400" b="1" dirty="0" smtClean="0">
                <a:solidFill>
                  <a:srgbClr val="002060"/>
                </a:solidFill>
              </a:rPr>
              <a:t>Query</a:t>
            </a:r>
            <a:endParaRPr lang="en-US" sz="2400" b="1" dirty="0">
              <a:solidFill>
                <a:srgbClr val="002060"/>
              </a:solidFill>
            </a:endParaRPr>
          </a:p>
        </p:txBody>
      </p:sp>
      <p:sp>
        <p:nvSpPr>
          <p:cNvPr id="3" name="Content Placeholder 2"/>
          <p:cNvSpPr>
            <a:spLocks noGrp="1"/>
          </p:cNvSpPr>
          <p:nvPr>
            <p:ph idx="1"/>
          </p:nvPr>
        </p:nvSpPr>
        <p:spPr>
          <a:xfrm>
            <a:off x="298813" y="1035049"/>
            <a:ext cx="8534400" cy="5516563"/>
          </a:xfrm>
        </p:spPr>
        <p:txBody>
          <a:bodyPr>
            <a:normAutofit/>
          </a:bodyPr>
          <a:lstStyle/>
          <a:p>
            <a:r>
              <a:rPr lang="en-US" sz="2400" dirty="0" smtClean="0"/>
              <a:t>5 parameters</a:t>
            </a:r>
          </a:p>
          <a:p>
            <a:r>
              <a:rPr lang="en-US" sz="2400" dirty="0" err="1" smtClean="0"/>
              <a:t>uri</a:t>
            </a:r>
            <a:r>
              <a:rPr lang="en-US" sz="2400" dirty="0" smtClean="0"/>
              <a:t> for content, URI</a:t>
            </a:r>
          </a:p>
          <a:p>
            <a:pPr lvl="1"/>
            <a:r>
              <a:rPr lang="en-US" sz="2400" dirty="0" smtClean="0"/>
              <a:t>look at class documentation, generally a constant</a:t>
            </a:r>
          </a:p>
          <a:p>
            <a:r>
              <a:rPr lang="en-US" sz="2400" dirty="0" smtClean="0"/>
              <a:t>projection, String[]</a:t>
            </a:r>
          </a:p>
          <a:p>
            <a:pPr lvl="1"/>
            <a:r>
              <a:rPr lang="en-US" sz="2400" dirty="0" smtClean="0"/>
              <a:t>what columns to get from the table, null = all, inefficient</a:t>
            </a:r>
          </a:p>
          <a:p>
            <a:r>
              <a:rPr lang="en-US" sz="2400" dirty="0" smtClean="0"/>
              <a:t>selection clause, String</a:t>
            </a:r>
          </a:p>
          <a:p>
            <a:pPr lvl="1"/>
            <a:r>
              <a:rPr lang="en-US" sz="2400" dirty="0" smtClean="0"/>
              <a:t>filter, what rows to include, a SQL WHERE clause</a:t>
            </a:r>
          </a:p>
          <a:p>
            <a:r>
              <a:rPr lang="en-US" sz="2400" dirty="0" smtClean="0"/>
              <a:t>selection </a:t>
            </a:r>
            <a:r>
              <a:rPr lang="en-US" sz="2400" dirty="0" err="1" smtClean="0"/>
              <a:t>args</a:t>
            </a:r>
            <a:r>
              <a:rPr lang="en-US" sz="2400" dirty="0" smtClean="0"/>
              <a:t>, String[]</a:t>
            </a:r>
          </a:p>
          <a:p>
            <a:pPr lvl="1"/>
            <a:r>
              <a:rPr lang="en-US" sz="2400" dirty="0" smtClean="0"/>
              <a:t>replace ?'s in selection with these</a:t>
            </a:r>
          </a:p>
          <a:p>
            <a:r>
              <a:rPr lang="en-US" sz="2400" dirty="0" err="1" smtClean="0"/>
              <a:t>sortOrder</a:t>
            </a:r>
            <a:r>
              <a:rPr lang="en-US" sz="2400" dirty="0" smtClean="0"/>
              <a:t>, String</a:t>
            </a:r>
          </a:p>
          <a:p>
            <a:pPr lvl="1"/>
            <a:r>
              <a:rPr lang="en-US" sz="2400" dirty="0" smtClean="0"/>
              <a:t>how to order the rows</a:t>
            </a:r>
          </a:p>
          <a:p>
            <a:endParaRPr lang="en-US" sz="2400" dirty="0" smtClean="0"/>
          </a:p>
          <a:p>
            <a:pPr lvl="1"/>
            <a:endParaRPr lang="en-US" sz="2400" dirty="0"/>
          </a:p>
        </p:txBody>
      </p:sp>
    </p:spTree>
    <p:extLst>
      <p:ext uri="{BB962C8B-B14F-4D97-AF65-F5344CB8AC3E}">
        <p14:creationId xmlns:p14="http://schemas.microsoft.com/office/powerpoint/2010/main" val="17428117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Cursor</a:t>
            </a:r>
            <a:endParaRPr lang="en-US" sz="2400" b="1" dirty="0">
              <a:solidFill>
                <a:srgbClr val="002060"/>
              </a:solidFill>
            </a:endParaRPr>
          </a:p>
        </p:txBody>
      </p:sp>
      <p:sp>
        <p:nvSpPr>
          <p:cNvPr id="3" name="Content Placeholder 2"/>
          <p:cNvSpPr>
            <a:spLocks noGrp="1"/>
          </p:cNvSpPr>
          <p:nvPr>
            <p:ph idx="1"/>
          </p:nvPr>
        </p:nvSpPr>
        <p:spPr>
          <a:xfrm>
            <a:off x="261903" y="1219200"/>
            <a:ext cx="8553527" cy="5145088"/>
          </a:xfrm>
        </p:spPr>
        <p:txBody>
          <a:bodyPr/>
          <a:lstStyle/>
          <a:p>
            <a:r>
              <a:rPr lang="en-US" sz="2400" dirty="0" smtClean="0"/>
              <a:t>The </a:t>
            </a:r>
            <a:r>
              <a:rPr lang="en-US" sz="2400" dirty="0" err="1" smtClean="0"/>
              <a:t>ContentResolver</a:t>
            </a:r>
            <a:r>
              <a:rPr lang="en-US" sz="2400" dirty="0" smtClean="0"/>
              <a:t> query method creates and returns a Cursor</a:t>
            </a:r>
          </a:p>
          <a:p>
            <a:r>
              <a:rPr lang="en-US" sz="2400" dirty="0" smtClean="0"/>
              <a:t>Similar to a Database Cursor</a:t>
            </a:r>
          </a:p>
          <a:p>
            <a:pPr lvl="1"/>
            <a:r>
              <a:rPr lang="en-US" sz="2400" dirty="0" smtClean="0"/>
              <a:t>similar to Scanner or Iterator</a:t>
            </a:r>
          </a:p>
          <a:p>
            <a:r>
              <a:rPr lang="en-US" sz="2400" dirty="0" smtClean="0"/>
              <a:t>Move through the data (rows) one element at a time</a:t>
            </a:r>
          </a:p>
          <a:p>
            <a:r>
              <a:rPr lang="en-US" sz="2400" dirty="0" smtClean="0"/>
              <a:t>Process data with loop or bind cursor to a </a:t>
            </a:r>
            <a:r>
              <a:rPr lang="en-US" sz="2400" dirty="0" err="1" smtClean="0"/>
              <a:t>ListView</a:t>
            </a:r>
            <a:r>
              <a:rPr lang="en-US" sz="2400" dirty="0" smtClean="0"/>
              <a:t> with an Adapter</a:t>
            </a:r>
            <a:endParaRPr lang="en-US" sz="2400" dirty="0"/>
          </a:p>
        </p:txBody>
      </p:sp>
    </p:spTree>
    <p:extLst>
      <p:ext uri="{BB962C8B-B14F-4D97-AF65-F5344CB8AC3E}">
        <p14:creationId xmlns:p14="http://schemas.microsoft.com/office/powerpoint/2010/main" val="1069142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Using Selection Criteria</a:t>
            </a:r>
            <a:endParaRPr lang="en-US" sz="2400" b="1" dirty="0">
              <a:solidFill>
                <a:srgbClr val="002060"/>
              </a:solidFill>
            </a:endParaRPr>
          </a:p>
        </p:txBody>
      </p:sp>
      <p:sp>
        <p:nvSpPr>
          <p:cNvPr id="3" name="Content Placeholder 2"/>
          <p:cNvSpPr>
            <a:spLocks noGrp="1"/>
          </p:cNvSpPr>
          <p:nvPr>
            <p:ph idx="1"/>
          </p:nvPr>
        </p:nvSpPr>
        <p:spPr>
          <a:xfrm>
            <a:off x="261903" y="1371600"/>
            <a:ext cx="8553527" cy="4491038"/>
          </a:xfrm>
        </p:spPr>
        <p:txBody>
          <a:bodyPr>
            <a:normAutofit/>
          </a:bodyPr>
          <a:lstStyle/>
          <a:p>
            <a:r>
              <a:rPr lang="en-US" sz="2400" dirty="0" smtClean="0"/>
              <a:t>Example gets rows in table</a:t>
            </a:r>
          </a:p>
          <a:p>
            <a:r>
              <a:rPr lang="en-US" sz="2400" dirty="0" smtClean="0"/>
              <a:t>the selection criteria and selection </a:t>
            </a:r>
            <a:r>
              <a:rPr lang="en-US" sz="2400" dirty="0" err="1" smtClean="0"/>
              <a:t>args</a:t>
            </a:r>
            <a:r>
              <a:rPr lang="en-US" sz="2400" dirty="0" smtClean="0"/>
              <a:t> allow picking only certain rows</a:t>
            </a:r>
          </a:p>
          <a:p>
            <a:r>
              <a:rPr lang="en-US" sz="2400" dirty="0" smtClean="0"/>
              <a:t>essentially an SQL WHERE clause</a:t>
            </a:r>
          </a:p>
          <a:p>
            <a:pPr lvl="1"/>
            <a:r>
              <a:rPr lang="en-US" sz="2400" dirty="0">
                <a:hlinkClick r:id="rId3"/>
              </a:rPr>
              <a:t>http://</a:t>
            </a:r>
            <a:r>
              <a:rPr lang="en-US" sz="2400" dirty="0" smtClean="0">
                <a:hlinkClick r:id="rId3"/>
              </a:rPr>
              <a:t>www.w3schools.com/sql/sql_where.asp</a:t>
            </a:r>
            <a:endParaRPr lang="en-US" sz="2400" dirty="0" smtClean="0"/>
          </a:p>
          <a:p>
            <a:r>
              <a:rPr lang="en-US" sz="2400" dirty="0" smtClean="0"/>
              <a:t>specify a criteria that must be met</a:t>
            </a:r>
          </a:p>
          <a:p>
            <a:r>
              <a:rPr lang="en-US" sz="2400" dirty="0" smtClean="0"/>
              <a:t>? is value filled in with </a:t>
            </a:r>
            <a:r>
              <a:rPr lang="en-US" sz="2400" dirty="0" err="1" smtClean="0"/>
              <a:t>selectionArgs</a:t>
            </a:r>
            <a:endParaRPr lang="en-US" sz="2400" dirty="0" smtClean="0"/>
          </a:p>
          <a:p>
            <a:pPr lvl="1"/>
            <a:r>
              <a:rPr lang="en-US" sz="2400" dirty="0" smtClean="0"/>
              <a:t>multiple criteria possible, AND, OR, NOT</a:t>
            </a:r>
            <a:endParaRPr lang="en-US" sz="2400" dirty="0"/>
          </a:p>
        </p:txBody>
      </p:sp>
    </p:spTree>
    <p:extLst>
      <p:ext uri="{BB962C8B-B14F-4D97-AF65-F5344CB8AC3E}">
        <p14:creationId xmlns:p14="http://schemas.microsoft.com/office/powerpoint/2010/main" val="3397623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30237"/>
            <a:ext cx="6163063" cy="427038"/>
          </a:xfrm>
        </p:spPr>
        <p:txBody>
          <a:bodyPr/>
          <a:lstStyle/>
          <a:p>
            <a:r>
              <a:rPr lang="en-US" sz="2400" dirty="0" smtClean="0">
                <a:solidFill>
                  <a:srgbClr val="002060"/>
                </a:solidFill>
              </a:rPr>
              <a:t>Permissions</a:t>
            </a:r>
            <a:endParaRPr lang="en-US" sz="2400" dirty="0">
              <a:solidFill>
                <a:srgbClr val="002060"/>
              </a:solidFill>
            </a:endParaRPr>
          </a:p>
        </p:txBody>
      </p:sp>
      <p:sp>
        <p:nvSpPr>
          <p:cNvPr id="3" name="Content Placeholder 2"/>
          <p:cNvSpPr>
            <a:spLocks noGrp="1"/>
          </p:cNvSpPr>
          <p:nvPr>
            <p:ph idx="1"/>
          </p:nvPr>
        </p:nvSpPr>
        <p:spPr>
          <a:xfrm>
            <a:off x="249203" y="1259681"/>
            <a:ext cx="8553527" cy="4904908"/>
          </a:xfrm>
        </p:spPr>
        <p:txBody>
          <a:bodyPr/>
          <a:lstStyle/>
          <a:p>
            <a:r>
              <a:rPr lang="en-US" sz="2400" dirty="0" smtClean="0"/>
              <a:t>Using certain content providers require an application request permission</a:t>
            </a:r>
          </a:p>
          <a:p>
            <a:pPr lvl="1"/>
            <a:r>
              <a:rPr lang="en-US" sz="2400" dirty="0" smtClean="0"/>
              <a:t>so user aware what content the application will access and possibly modify</a:t>
            </a:r>
          </a:p>
          <a:p>
            <a:pPr lvl="1"/>
            <a:endParaRPr lang="en-US" sz="24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78" y="2819400"/>
            <a:ext cx="8400222" cy="101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38600"/>
            <a:ext cx="8229600" cy="105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982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000" b="1" dirty="0" smtClean="0">
                <a:solidFill>
                  <a:srgbClr val="002060"/>
                </a:solidFill>
              </a:rPr>
              <a:t>Contracts</a:t>
            </a:r>
            <a:endParaRPr lang="en-US" sz="2000" b="1" dirty="0">
              <a:solidFill>
                <a:srgbClr val="002060"/>
              </a:solidFill>
            </a:endParaRPr>
          </a:p>
        </p:txBody>
      </p:sp>
      <p:sp>
        <p:nvSpPr>
          <p:cNvPr id="3" name="Content Placeholder 2"/>
          <p:cNvSpPr>
            <a:spLocks noGrp="1"/>
          </p:cNvSpPr>
          <p:nvPr>
            <p:ph idx="1"/>
          </p:nvPr>
        </p:nvSpPr>
        <p:spPr>
          <a:xfrm>
            <a:off x="261903" y="1112838"/>
            <a:ext cx="8553527" cy="5251450"/>
          </a:xfrm>
        </p:spPr>
        <p:txBody>
          <a:bodyPr/>
          <a:lstStyle/>
          <a:p>
            <a:r>
              <a:rPr lang="en-US" sz="2400" dirty="0" smtClean="0"/>
              <a:t>Some apps that have content providers provide </a:t>
            </a:r>
            <a:r>
              <a:rPr lang="en-US" sz="2400" i="1" dirty="0" smtClean="0"/>
              <a:t>Contract classes</a:t>
            </a:r>
          </a:p>
          <a:p>
            <a:r>
              <a:rPr lang="en-US" sz="2400" dirty="0" smtClean="0"/>
              <a:t>"help work with Content provider Uris, column names, intent actions, and other features of the content provider"</a:t>
            </a:r>
          </a:p>
          <a:p>
            <a:r>
              <a:rPr lang="en-US" sz="2400" dirty="0" smtClean="0"/>
              <a:t>Adds a layer of abstraction and encapsulation</a:t>
            </a:r>
            <a:endParaRPr lang="en-US" sz="2400" dirty="0"/>
          </a:p>
        </p:txBody>
      </p:sp>
    </p:spTree>
    <p:extLst>
      <p:ext uri="{BB962C8B-B14F-4D97-AF65-F5344CB8AC3E}">
        <p14:creationId xmlns:p14="http://schemas.microsoft.com/office/powerpoint/2010/main" val="10223349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Lab8 – 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02826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Lab8 (Similar To Lab7) Update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build the screen layout</a:t>
            </a:r>
            <a:endParaRPr lang="en-US" dirty="0"/>
          </a:p>
        </p:txBody>
      </p:sp>
      <p:sp>
        <p:nvSpPr>
          <p:cNvPr id="3" name="Content Placeholder 2"/>
          <p:cNvSpPr>
            <a:spLocks noGrp="1"/>
          </p:cNvSpPr>
          <p:nvPr>
            <p:ph idx="1"/>
          </p:nvPr>
        </p:nvSpPr>
        <p:spPr>
          <a:xfrm>
            <a:off x="261903" y="1371600"/>
            <a:ext cx="8553527" cy="5486400"/>
          </a:xfrm>
        </p:spPr>
        <p:txBody>
          <a:bodyPr/>
          <a:lstStyle/>
          <a:p>
            <a:r>
              <a:rPr lang="en-US" sz="1800" dirty="0" smtClean="0"/>
              <a:t>Copy the code from </a:t>
            </a:r>
            <a:r>
              <a:rPr lang="en-US" sz="1800" dirty="0">
                <a:sym typeface="Wingdings"/>
              </a:rPr>
              <a:t> </a:t>
            </a:r>
            <a:r>
              <a:rPr lang="en-US" sz="1800" dirty="0">
                <a:ln>
                  <a:solidFill>
                    <a:srgbClr val="002060"/>
                  </a:solidFill>
                </a:ln>
                <a:sym typeface="Wingdings"/>
                <a:hlinkClick r:id="rId2"/>
              </a:rPr>
              <a:t>https://</a:t>
            </a:r>
            <a:r>
              <a:rPr lang="en-US" sz="1800" dirty="0" smtClean="0">
                <a:ln>
                  <a:solidFill>
                    <a:srgbClr val="002060"/>
                  </a:solidFill>
                </a:ln>
                <a:sym typeface="Wingdings"/>
                <a:hlinkClick r:id="rId2"/>
              </a:rPr>
              <a:t>github.com/ibmecod/mobile-androidintro/blob/master/Lab8/</a:t>
            </a:r>
            <a:r>
              <a:rPr lang="en-US" sz="1800" dirty="0" err="1">
                <a:ln>
                  <a:solidFill>
                    <a:srgbClr val="002060"/>
                  </a:solidFill>
                </a:ln>
                <a:sym typeface="Wingdings"/>
              </a:rPr>
              <a:t>activity_main.xml</a:t>
            </a:r>
            <a:r>
              <a:rPr lang="en-US" sz="1800" dirty="0" smtClean="0">
                <a:sym typeface="Wingdings"/>
              </a:rPr>
              <a:t> </a:t>
            </a:r>
            <a:r>
              <a:rPr lang="en-US" sz="1800" dirty="0" err="1" smtClean="0">
                <a:sym typeface="Wingdings"/>
              </a:rPr>
              <a:t>activity_main.xml</a:t>
            </a:r>
            <a:endParaRPr lang="en-US" sz="18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381001" y="2005133"/>
            <a:ext cx="8434430" cy="4760793"/>
          </a:xfrm>
          <a:prstGeom prst="rect">
            <a:avLst/>
          </a:prstGeom>
        </p:spPr>
      </p:pic>
    </p:spTree>
    <p:extLst>
      <p:ext uri="{BB962C8B-B14F-4D97-AF65-F5344CB8AC3E}">
        <p14:creationId xmlns:p14="http://schemas.microsoft.com/office/powerpoint/2010/main" val="509643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1.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2.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3.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14.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15.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16.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17.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18.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19.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1.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2.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3.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24.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25.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26.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27.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28.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29.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1.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2.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3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34.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35.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36.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37.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38.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39.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4.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40.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41.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42.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43.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44.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45.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46.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47.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48.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49.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5.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50.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51.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52.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53.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54.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55.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56.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57.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58.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59.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6.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60.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61.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62.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63.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64.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5.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6.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67.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8.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9.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7.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70.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71.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72.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73.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74.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ags/tag75.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76.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77.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78.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79.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8.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80.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81.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82.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83.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84.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85.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86.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87.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88.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89.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9.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90.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91.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92.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93.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94.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95.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96.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Cloud 201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3.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4804</TotalTime>
  <Words>3070</Words>
  <Application>Microsoft Macintosh PowerPoint</Application>
  <PresentationFormat>On-screen Show (4:3)</PresentationFormat>
  <Paragraphs>610</Paragraphs>
  <Slides>106</Slides>
  <Notes>53</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106</vt:i4>
      </vt:variant>
    </vt:vector>
  </HeadingPairs>
  <TitlesOfParts>
    <vt:vector size="120" baseType="lpstr">
      <vt:lpstr>Calibri</vt:lpstr>
      <vt:lpstr>Lucida Sans Unicode</vt:lpstr>
      <vt:lpstr>Menlo</vt:lpstr>
      <vt:lpstr>MS Gothic</vt:lpstr>
      <vt:lpstr>MS PGothic</vt:lpstr>
      <vt:lpstr>ＭＳ Ｐゴシック</vt:lpstr>
      <vt:lpstr>Symbol</vt:lpstr>
      <vt:lpstr>Times New Roman</vt:lpstr>
      <vt:lpstr>Wingdings</vt:lpstr>
      <vt:lpstr>Arial</vt:lpstr>
      <vt:lpstr>Office Theme</vt:lpstr>
      <vt:lpstr>IBM Cloud 2015</vt:lpstr>
      <vt:lpstr>1_Office Theme</vt:lpstr>
      <vt:lpstr>Microsoft Word Document</vt:lpstr>
      <vt:lpstr>Mobile – Android Intro</vt:lpstr>
      <vt:lpstr>Mobile Cloud = Bringing the Real Power of CAMSS</vt:lpstr>
      <vt:lpstr>What is Android?</vt:lpstr>
      <vt:lpstr>PowerPoint Presentation</vt:lpstr>
      <vt:lpstr>Android Features</vt:lpstr>
      <vt:lpstr>Android Distribution Aug 2015</vt:lpstr>
      <vt:lpstr>Screen Densities as of Aug 2015</vt:lpstr>
      <vt:lpstr>PowerPoint Presentation</vt:lpstr>
      <vt:lpstr>Android Runtime – Dalvik VM</vt:lpstr>
      <vt:lpstr>Boxed Applications</vt:lpstr>
      <vt:lpstr>How to Produce a Android App?</vt:lpstr>
      <vt:lpstr>PowerPoint Presentation</vt:lpstr>
      <vt:lpstr>Emulator Basics</vt:lpstr>
      <vt:lpstr>Emulator Limitations</vt:lpstr>
      <vt:lpstr>PowerPoint Presentation</vt:lpstr>
      <vt:lpstr>PowerPoint Presentation</vt:lpstr>
      <vt:lpstr>PowerPoint Presentation</vt:lpstr>
      <vt:lpstr>PowerPoint Presentation</vt:lpstr>
      <vt:lpstr>PowerPoint Presentation</vt:lpstr>
      <vt:lpstr>Open Android Studio  Start New Project </vt:lpstr>
      <vt:lpstr>Configure Android Project  Name your App</vt:lpstr>
      <vt:lpstr>Select an Android SDK for your app to use</vt:lpstr>
      <vt:lpstr>Add an Activity to your App</vt:lpstr>
      <vt:lpstr>Create Main Activity – Name the Activity</vt:lpstr>
      <vt:lpstr> Launch the App</vt:lpstr>
      <vt:lpstr> Success!!! Yahoo!!</vt:lpstr>
      <vt:lpstr>PowerPoint Presentation</vt:lpstr>
      <vt:lpstr> Open HelloWorld Project  Java  MainActivity.java</vt:lpstr>
      <vt:lpstr>Update MainActivity.java</vt:lpstr>
      <vt:lpstr>MainActivity.java</vt:lpstr>
      <vt:lpstr>Launch Lab 2 – Hurray!</vt:lpstr>
      <vt:lpstr>PowerPoint Presentation</vt:lpstr>
      <vt:lpstr>Update MainActivity.java</vt:lpstr>
      <vt:lpstr>Updated MainActivity.java – Screen shot</vt:lpstr>
      <vt:lpstr>Run and Check Log Filter – Verify the Messages</vt:lpstr>
      <vt:lpstr>PowerPoint Presentation</vt:lpstr>
      <vt:lpstr>Induce an Error in MainActivity.java </vt:lpstr>
      <vt:lpstr>Induce an Error in MainActivity.java - Screenshot</vt:lpstr>
      <vt:lpstr>Run the App  To see the Error</vt:lpstr>
      <vt:lpstr>PowerPoint Presentation</vt:lpstr>
      <vt:lpstr>What is a Toast?</vt:lpstr>
      <vt:lpstr>Modify MainActivity.java by adding Toast</vt:lpstr>
      <vt:lpstr>Run the App  View the Toast by clicking on settings (right hand corner) </vt:lpstr>
      <vt:lpstr>PowerPoint Presentation</vt:lpstr>
      <vt:lpstr>PowerPoint Presentation</vt:lpstr>
      <vt:lpstr>Add a Breakpoint  Run the app in Debug Mode</vt:lpstr>
      <vt:lpstr>Debug Window</vt:lpstr>
      <vt:lpstr>Stop the Debugger</vt:lpstr>
      <vt:lpstr>Dalivik Debug Monitor Server (DDMS)</vt:lpstr>
      <vt:lpstr>DDMS</vt:lpstr>
      <vt:lpstr>PowerPoint Presentation</vt:lpstr>
      <vt:lpstr>Create a New Project   Name it Lab7</vt:lpstr>
      <vt:lpstr>SDK for Lab7  Select SDK  Click Next</vt:lpstr>
      <vt:lpstr>Complete Creating Project Lab7  Click Finish</vt:lpstr>
      <vt:lpstr>Open Activity_Main.xml  Add a Button to the screen  Select the button</vt:lpstr>
      <vt:lpstr>Activity_Main.xml  Add a Button  Drag the button to the screen</vt:lpstr>
      <vt:lpstr>Activity_Main.xml  Add a Button  Double Click on the Button and Name It  Submit</vt:lpstr>
      <vt:lpstr>Add a Listener to Button  Create a Java Class  OurOnClickListener.java</vt:lpstr>
      <vt:lpstr>Add onClick Method in OurOnClickListener.java  To Listen Submit Action in Mobile UI</vt:lpstr>
      <vt:lpstr>Add onClick Method in OurOnClickListener.java  To Listen Submit Action in Mobile UI  Screenshot</vt:lpstr>
      <vt:lpstr>Add onCreate Method in MainActivity.java  For Main Screen Submit Action Invocation (OurOnClickListener.java)</vt:lpstr>
      <vt:lpstr>Add onCreate Method in MainActivity.java  For Main Screen Submit Action Invocation (OurOnClickListener.java)  Screenshot</vt:lpstr>
      <vt:lpstr>Run the Application</vt:lpstr>
      <vt:lpstr>Yahoooo Hurray!!! My Submit Count App is Cool  Click on the Submit button and see the count increase</vt:lpstr>
      <vt:lpstr>Important Files</vt:lpstr>
      <vt:lpstr>PowerPoint Presentation</vt:lpstr>
      <vt:lpstr>1   -   src/MainActivity.java</vt:lpstr>
      <vt:lpstr>2   -   gen/R.java</vt:lpstr>
      <vt:lpstr>3   -   res/layout/activity_main.xml</vt:lpstr>
      <vt:lpstr>3 contd.   -  Understanding Layout</vt:lpstr>
      <vt:lpstr>3  Contd  -  Available Layouts</vt:lpstr>
      <vt:lpstr>3  Layout and Available Widgets</vt:lpstr>
      <vt:lpstr>4    -   res/values/strings.xml</vt:lpstr>
      <vt:lpstr>5  -  AndroidManifest.xml</vt:lpstr>
      <vt:lpstr>5 contd   -  AndroidManifest.xml</vt:lpstr>
      <vt:lpstr>Some other topics covered</vt:lpstr>
      <vt:lpstr>Understanding the Essence of Lifecycle</vt:lpstr>
      <vt:lpstr>Understanding Activity Stack</vt:lpstr>
      <vt:lpstr>Activity Stack</vt:lpstr>
      <vt:lpstr>Typical Game</vt:lpstr>
      <vt:lpstr>Starting Activities</vt:lpstr>
      <vt:lpstr>Simplified Lifecycle Diagram</vt:lpstr>
      <vt:lpstr>Primary States</vt:lpstr>
      <vt:lpstr>Application Components List</vt:lpstr>
      <vt:lpstr>Application Components List..contd</vt:lpstr>
      <vt:lpstr>References</vt:lpstr>
      <vt:lpstr>PowerPoint Presentation</vt:lpstr>
      <vt:lpstr>Content Providers</vt:lpstr>
      <vt:lpstr>Content Provider - Content Resolver</vt:lpstr>
      <vt:lpstr>Content Providers</vt:lpstr>
      <vt:lpstr>Content Providers</vt:lpstr>
      <vt:lpstr>Accessing Data</vt:lpstr>
      <vt:lpstr>Query</vt:lpstr>
      <vt:lpstr>Cursor</vt:lpstr>
      <vt:lpstr>Using Selection Criteria</vt:lpstr>
      <vt:lpstr>Permissions</vt:lpstr>
      <vt:lpstr>Contracts</vt:lpstr>
      <vt:lpstr>PowerPoint Presentation</vt:lpstr>
      <vt:lpstr>Create a New Project  Lab8 (Similar To Lab7) Update activity_main.xml to build the screen layout</vt:lpstr>
      <vt:lpstr>Update MainActivity.java to invoke content providers</vt:lpstr>
      <vt:lpstr>Run the Application  Create Contacts</vt:lpstr>
      <vt:lpstr>Run the Application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Microsoft Office User</cp:lastModifiedBy>
  <cp:revision>145</cp:revision>
  <dcterms:created xsi:type="dcterms:W3CDTF">2015-09-01T18:14:03Z</dcterms:created>
  <dcterms:modified xsi:type="dcterms:W3CDTF">2015-09-18T19:46:24Z</dcterms:modified>
</cp:coreProperties>
</file>